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20"/>
  </p:notesMasterIdLst>
  <p:sldIdLst>
    <p:sldId id="256" r:id="rId3"/>
    <p:sldId id="258" r:id="rId4"/>
    <p:sldId id="260" r:id="rId5"/>
    <p:sldId id="259" r:id="rId6"/>
    <p:sldId id="261" r:id="rId7"/>
    <p:sldId id="324" r:id="rId8"/>
    <p:sldId id="325" r:id="rId9"/>
    <p:sldId id="326" r:id="rId10"/>
    <p:sldId id="327" r:id="rId11"/>
    <p:sldId id="328" r:id="rId12"/>
    <p:sldId id="329" r:id="rId13"/>
    <p:sldId id="307" r:id="rId14"/>
    <p:sldId id="308" r:id="rId15"/>
    <p:sldId id="322" r:id="rId16"/>
    <p:sldId id="351" r:id="rId17"/>
    <p:sldId id="352" r:id="rId18"/>
    <p:sldId id="321"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3B80DA-8782-9F63-5F36-8F3DAFBD7392}" name="Musonda, Musonda (Lusaka)" initials="MM" userId="S::MusondaM1@state.gov::a84c6aa0-9aef-480e-9e6b-c31fb52559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80" autoAdjust="0"/>
    <p:restoredTop sz="94660"/>
  </p:normalViewPr>
  <p:slideViewPr>
    <p:cSldViewPr snapToGrid="0">
      <p:cViewPr varScale="1">
        <p:scale>
          <a:sx n="70" d="100"/>
          <a:sy n="70" d="100"/>
        </p:scale>
        <p:origin x="1005" y="4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D2EEDF-ACC0-4226-9BA6-84F2A3A1FF31}" type="datetimeFigureOut">
              <a:rPr lang="en-US" smtClean="0"/>
              <a:t>2/16/2026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7506D9-4980-40DA-A1F9-22B68B36ADF8}" type="slidenum">
              <a:rPr lang="en-US" smtClean="0"/>
              <a:t>‹#›</a:t>
            </a:fld>
            <a:endParaRPr lang="en-US"/>
          </a:p>
        </p:txBody>
      </p:sp>
    </p:spTree>
    <p:extLst>
      <p:ext uri="{BB962C8B-B14F-4D97-AF65-F5344CB8AC3E}">
        <p14:creationId xmlns:p14="http://schemas.microsoft.com/office/powerpoint/2010/main" val="3561935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a:extLst>
            <a:ext uri="{FF2B5EF4-FFF2-40B4-BE49-F238E27FC236}">
              <a16:creationId xmlns:a16="http://schemas.microsoft.com/office/drawing/2014/main" id="{B74BC0AC-2DBD-C2FC-D34E-44D48C475366}"/>
            </a:ext>
          </a:extLst>
        </p:cNvPr>
        <p:cNvGrpSpPr/>
        <p:nvPr/>
      </p:nvGrpSpPr>
      <p:grpSpPr>
        <a:xfrm>
          <a:off x="0" y="0"/>
          <a:ext cx="0" cy="0"/>
          <a:chOff x="0" y="0"/>
          <a:chExt cx="0" cy="0"/>
        </a:xfrm>
      </p:grpSpPr>
      <p:sp>
        <p:nvSpPr>
          <p:cNvPr id="250" name="Google Shape;250;g3c255c7971e_0_207:notes">
            <a:extLst>
              <a:ext uri="{FF2B5EF4-FFF2-40B4-BE49-F238E27FC236}">
                <a16:creationId xmlns:a16="http://schemas.microsoft.com/office/drawing/2014/main" id="{5675E304-ED0C-BD7E-B292-640B1F2E67E0}"/>
              </a:ext>
            </a:extLst>
          </p:cNvPr>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1" name="Google Shape;251;g3c255c7971e_0_207:notes">
            <a:extLst>
              <a:ext uri="{FF2B5EF4-FFF2-40B4-BE49-F238E27FC236}">
                <a16:creationId xmlns:a16="http://schemas.microsoft.com/office/drawing/2014/main" id="{FB1C3D97-95BE-44CD-FC56-8ACE718560D5}"/>
              </a:ext>
            </a:extLst>
          </p:cNvPr>
          <p:cNvSpPr txBox="1">
            <a:spLocks noGrp="1"/>
          </p:cNvSpPr>
          <p:nvPr>
            <p:ph type="body" idx="1"/>
          </p:nvPr>
        </p:nvSpPr>
        <p:spPr>
          <a:xfrm>
            <a:off x="906462" y="4714875"/>
            <a:ext cx="4984800" cy="4467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g3c255c7971e_0_207:notes">
            <a:extLst>
              <a:ext uri="{FF2B5EF4-FFF2-40B4-BE49-F238E27FC236}">
                <a16:creationId xmlns:a16="http://schemas.microsoft.com/office/drawing/2014/main" id="{0FAF4E23-F3B5-5D27-6B4D-AABE9D385F1E}"/>
              </a:ext>
            </a:extLst>
          </p:cNvPr>
          <p:cNvSpPr txBox="1">
            <a:spLocks noGrp="1"/>
          </p:cNvSpPr>
          <p:nvPr>
            <p:ph type="sldNum" idx="12"/>
          </p:nvPr>
        </p:nvSpPr>
        <p:spPr>
          <a:xfrm>
            <a:off x="3851275" y="9429750"/>
            <a:ext cx="2946300" cy="496800"/>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t>15</a:t>
            </a:fld>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Tree>
    <p:extLst>
      <p:ext uri="{BB962C8B-B14F-4D97-AF65-F5344CB8AC3E}">
        <p14:creationId xmlns:p14="http://schemas.microsoft.com/office/powerpoint/2010/main" val="847722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a:extLst>
            <a:ext uri="{FF2B5EF4-FFF2-40B4-BE49-F238E27FC236}">
              <a16:creationId xmlns:a16="http://schemas.microsoft.com/office/drawing/2014/main" id="{0E3F2EE6-006D-1882-BCE0-791F5F29988C}"/>
            </a:ext>
          </a:extLst>
        </p:cNvPr>
        <p:cNvGrpSpPr/>
        <p:nvPr/>
      </p:nvGrpSpPr>
      <p:grpSpPr>
        <a:xfrm>
          <a:off x="0" y="0"/>
          <a:ext cx="0" cy="0"/>
          <a:chOff x="0" y="0"/>
          <a:chExt cx="0" cy="0"/>
        </a:xfrm>
      </p:grpSpPr>
      <p:sp>
        <p:nvSpPr>
          <p:cNvPr id="250" name="Google Shape;250;g3c255c7971e_0_207:notes">
            <a:extLst>
              <a:ext uri="{FF2B5EF4-FFF2-40B4-BE49-F238E27FC236}">
                <a16:creationId xmlns:a16="http://schemas.microsoft.com/office/drawing/2014/main" id="{CFC27C62-0340-1976-35E6-1319B000DDF8}"/>
              </a:ext>
            </a:extLst>
          </p:cNvPr>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1" name="Google Shape;251;g3c255c7971e_0_207:notes">
            <a:extLst>
              <a:ext uri="{FF2B5EF4-FFF2-40B4-BE49-F238E27FC236}">
                <a16:creationId xmlns:a16="http://schemas.microsoft.com/office/drawing/2014/main" id="{39670182-BBDC-9E71-7D7E-0E97DD214CAE}"/>
              </a:ext>
            </a:extLst>
          </p:cNvPr>
          <p:cNvSpPr txBox="1">
            <a:spLocks noGrp="1"/>
          </p:cNvSpPr>
          <p:nvPr>
            <p:ph type="body" idx="1"/>
          </p:nvPr>
        </p:nvSpPr>
        <p:spPr>
          <a:xfrm>
            <a:off x="906462" y="4714875"/>
            <a:ext cx="4984800" cy="4467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g3c255c7971e_0_207:notes">
            <a:extLst>
              <a:ext uri="{FF2B5EF4-FFF2-40B4-BE49-F238E27FC236}">
                <a16:creationId xmlns:a16="http://schemas.microsoft.com/office/drawing/2014/main" id="{8BCE53B4-DC6E-6506-CA0C-05E0BE526E73}"/>
              </a:ext>
            </a:extLst>
          </p:cNvPr>
          <p:cNvSpPr txBox="1">
            <a:spLocks noGrp="1"/>
          </p:cNvSpPr>
          <p:nvPr>
            <p:ph type="sldNum" idx="12"/>
          </p:nvPr>
        </p:nvSpPr>
        <p:spPr>
          <a:xfrm>
            <a:off x="3851275" y="9429750"/>
            <a:ext cx="2946300" cy="496800"/>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
                  <a:srgbClr val="000000"/>
                </a:buClr>
                <a:buSzPts val="1200"/>
                <a:buFont typeface="Times New Roman"/>
                <a:buNone/>
                <a:tabLst/>
                <a:defRPr/>
              </a:pPr>
              <a:t>16</a:t>
            </a:fld>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Tree>
    <p:extLst>
      <p:ext uri="{BB962C8B-B14F-4D97-AF65-F5344CB8AC3E}">
        <p14:creationId xmlns:p14="http://schemas.microsoft.com/office/powerpoint/2010/main" val="42164397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045525"/>
            <a:ext cx="7772400" cy="1207706"/>
          </a:xfrm>
          <a:prstGeom prst="rect">
            <a:avLst/>
          </a:prstGeom>
        </p:spPr>
        <p:txBody>
          <a:bodyPr anchor="b"/>
          <a:lstStyle>
            <a:lvl1pPr algn="ctr">
              <a:defRPr sz="4900" b="1">
                <a:solidFill>
                  <a:schemeClr val="accent3"/>
                </a:solidFill>
                <a:latin typeface="Century Gothic" panose="020B0502020202020204" pitchFamily="34" charset="0"/>
              </a:defRPr>
            </a:lvl1pPr>
          </a:lstStyle>
          <a:p>
            <a:br>
              <a:rPr lang="en-US" dirty="0"/>
            </a:br>
            <a:br>
              <a:rPr lang="en-US" dirty="0"/>
            </a:br>
            <a:br>
              <a:rPr lang="en-US" dirty="0"/>
            </a:br>
            <a:r>
              <a:rPr lang="en-US" dirty="0"/>
              <a:t>Click to edit Master title</a:t>
            </a:r>
          </a:p>
        </p:txBody>
      </p:sp>
      <p:sp>
        <p:nvSpPr>
          <p:cNvPr id="3" name="Subtitle 2"/>
          <p:cNvSpPr>
            <a:spLocks noGrp="1"/>
          </p:cNvSpPr>
          <p:nvPr>
            <p:ph type="subTitle" idx="1"/>
          </p:nvPr>
        </p:nvSpPr>
        <p:spPr>
          <a:xfrm>
            <a:off x="1143000" y="4041648"/>
            <a:ext cx="6858000" cy="1389888"/>
          </a:xfrm>
          <a:prstGeom prst="rect">
            <a:avLst/>
          </a:prstGeom>
        </p:spPr>
        <p:txBody>
          <a:bodyPr/>
          <a:lstStyle>
            <a:lvl1pPr marL="0" indent="0" algn="ctr">
              <a:buNone/>
              <a:defRPr sz="3300" b="1">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Rectangle 6">
            <a:extLst>
              <a:ext uri="{FF2B5EF4-FFF2-40B4-BE49-F238E27FC236}">
                <a16:creationId xmlns:a16="http://schemas.microsoft.com/office/drawing/2014/main" id="{7CA5E1E7-5E0E-80FE-22F0-0187C42260FA}"/>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62DD699A-0FC4-94A7-DD0B-98CBD0879DEB}"/>
              </a:ext>
            </a:extLst>
          </p:cNvPr>
          <p:cNvSpPr/>
          <p:nvPr userDrawn="1"/>
        </p:nvSpPr>
        <p:spPr>
          <a:xfrm>
            <a:off x="580644" y="3507233"/>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text, clipart, seat, chair&#10;&#10;AI-generated content may be incorrect.">
            <a:extLst>
              <a:ext uri="{FF2B5EF4-FFF2-40B4-BE49-F238E27FC236}">
                <a16:creationId xmlns:a16="http://schemas.microsoft.com/office/drawing/2014/main" id="{ABD20D52-274B-68A8-835D-5158C30A06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0" name="Picture 9" descr="A picture containing clipart&#10;&#10;AI-generated content may be incorrect.">
            <a:extLst>
              <a:ext uri="{FF2B5EF4-FFF2-40B4-BE49-F238E27FC236}">
                <a16:creationId xmlns:a16="http://schemas.microsoft.com/office/drawing/2014/main" id="{D2EF188E-4A1A-2800-2A4B-8EF39EE93F5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3010892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782792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560706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623164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702844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877824"/>
            <a:ext cx="7886700" cy="812865"/>
          </a:xfrm>
          <a:prstGeom prst="rect">
            <a:avLst/>
          </a:prstGeom>
        </p:spPr>
        <p:txBody>
          <a:bodyPr/>
          <a:lstStyle>
            <a:lvl1pPr algn="ctr">
              <a:defRPr sz="3300" b="0">
                <a:solidFill>
                  <a:schemeClr val="accent3"/>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628650" y="2048255"/>
            <a:ext cx="7886700" cy="412870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1B427C68-6BA5-547D-03FB-33B896352B78}"/>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text, clipart, seat, chair&#10;&#10;AI-generated content may be incorrect.">
            <a:extLst>
              <a:ext uri="{FF2B5EF4-FFF2-40B4-BE49-F238E27FC236}">
                <a16:creationId xmlns:a16="http://schemas.microsoft.com/office/drawing/2014/main" id="{5927FDF0-F0FA-62CB-7120-BD1160DA9E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366ACDE3-95E8-692A-5BE9-F25B2211CA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1120002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439716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930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76861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247600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27336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809384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6511205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1.jp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090935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764727B-1516-759D-9305-BC828B05F7EA}"/>
              </a:ext>
            </a:extLst>
          </p:cNvPr>
          <p:cNvSpPr/>
          <p:nvPr userDrawn="1"/>
        </p:nvSpPr>
        <p:spPr>
          <a:xfrm>
            <a:off x="502024" y="1685365"/>
            <a:ext cx="8062258" cy="65741"/>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 seat, chair&#10;&#10;AI-generated content may be incorrect.">
            <a:extLst>
              <a:ext uri="{FF2B5EF4-FFF2-40B4-BE49-F238E27FC236}">
                <a16:creationId xmlns:a16="http://schemas.microsoft.com/office/drawing/2014/main" id="{2EEF46F9-385D-A09E-1324-92C54B3F0B3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73034" y="68824"/>
            <a:ext cx="711199" cy="770466"/>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632E0F76-D8C2-41AA-6913-34F0754030D9}"/>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59767" y="79283"/>
            <a:ext cx="720355" cy="760007"/>
          </a:xfrm>
          <a:prstGeom prst="rect">
            <a:avLst/>
          </a:prstGeom>
        </p:spPr>
      </p:pic>
    </p:spTree>
    <p:extLst>
      <p:ext uri="{BB962C8B-B14F-4D97-AF65-F5344CB8AC3E}">
        <p14:creationId xmlns:p14="http://schemas.microsoft.com/office/powerpoint/2010/main" val="229947122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AA206-8A11-16EB-BC06-F6473A525EE1}"/>
              </a:ext>
            </a:extLst>
          </p:cNvPr>
          <p:cNvSpPr>
            <a:spLocks noGrp="1"/>
          </p:cNvSpPr>
          <p:nvPr>
            <p:ph type="ctrTitle"/>
          </p:nvPr>
        </p:nvSpPr>
        <p:spPr/>
        <p:txBody>
          <a:bodyPr>
            <a:normAutofit/>
          </a:bodyPr>
          <a:lstStyle/>
          <a:p>
            <a:r>
              <a:rPr lang="en-US" sz="5300" dirty="0"/>
              <a:t>Module 8</a:t>
            </a:r>
          </a:p>
        </p:txBody>
      </p:sp>
      <p:sp>
        <p:nvSpPr>
          <p:cNvPr id="3" name="Subtitle 2">
            <a:extLst>
              <a:ext uri="{FF2B5EF4-FFF2-40B4-BE49-F238E27FC236}">
                <a16:creationId xmlns:a16="http://schemas.microsoft.com/office/drawing/2014/main" id="{8ADBE2D5-3A50-10C7-64CD-0697659F51D6}"/>
              </a:ext>
            </a:extLst>
          </p:cNvPr>
          <p:cNvSpPr>
            <a:spLocks noGrp="1"/>
          </p:cNvSpPr>
          <p:nvPr>
            <p:ph type="subTitle" idx="1"/>
          </p:nvPr>
        </p:nvSpPr>
        <p:spPr/>
        <p:txBody>
          <a:bodyPr>
            <a:noAutofit/>
          </a:bodyPr>
          <a:lstStyle/>
          <a:p>
            <a:r>
              <a:rPr lang="en-US" sz="4400" dirty="0">
                <a:latin typeface="Century Gothic" panose="020B0502020202020204" pitchFamily="34" charset="0"/>
              </a:rPr>
              <a:t>Post-exposure Prophylaxis </a:t>
            </a:r>
          </a:p>
        </p:txBody>
      </p:sp>
    </p:spTree>
    <p:extLst>
      <p:ext uri="{BB962C8B-B14F-4D97-AF65-F5344CB8AC3E}">
        <p14:creationId xmlns:p14="http://schemas.microsoft.com/office/powerpoint/2010/main" val="2158844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CA471-6DA1-95B4-D57F-3DAE4C9C4866}"/>
            </a:ext>
          </a:extLst>
        </p:cNvPr>
        <p:cNvGrpSpPr/>
        <p:nvPr/>
      </p:nvGrpSpPr>
      <p:grpSpPr>
        <a:xfrm>
          <a:off x="0" y="0"/>
          <a:ext cx="0" cy="0"/>
          <a:chOff x="0" y="0"/>
          <a:chExt cx="0" cy="0"/>
        </a:xfrm>
      </p:grpSpPr>
      <p:sp>
        <p:nvSpPr>
          <p:cNvPr id="4" name="Google Shape;240;p27">
            <a:extLst>
              <a:ext uri="{FF2B5EF4-FFF2-40B4-BE49-F238E27FC236}">
                <a16:creationId xmlns:a16="http://schemas.microsoft.com/office/drawing/2014/main" id="{3559C37C-35BC-7A2A-1609-59551A3F33E5}"/>
              </a:ext>
            </a:extLst>
          </p:cNvPr>
          <p:cNvSpPr txBox="1">
            <a:spLocks noGrp="1"/>
          </p:cNvSpPr>
          <p:nvPr/>
        </p:nvSpPr>
        <p:spPr>
          <a:xfrm>
            <a:off x="387990" y="1736520"/>
            <a:ext cx="8495951" cy="449649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marR="0" lvl="0" indent="0" algn="l" defTabSz="457200" rtl="0" eaLnBrk="1" fontAlgn="auto" latinLnBrk="0" hangingPunct="1">
              <a:lnSpc>
                <a:spcPct val="150000"/>
              </a:lnSpc>
              <a:spcBef>
                <a:spcPts val="360"/>
              </a:spcBef>
              <a:spcAft>
                <a:spcPts val="0"/>
              </a:spcAft>
              <a:buClr>
                <a:prstClr val="black"/>
              </a:buClr>
              <a:buSzPts val="1800"/>
              <a:buFont typeface="Century Gothic"/>
              <a:buNone/>
              <a:tabLst/>
              <a:defRPr/>
            </a:pPr>
            <a:r>
              <a:rPr kumimoji="0" lang="en-CA" sz="1800" b="1" i="0" u="none" strike="noStrike" kern="1200" cap="none" spc="0" normalizeH="0" baseline="0" noProof="0" dirty="0">
                <a:ln>
                  <a:noFill/>
                </a:ln>
                <a:solidFill>
                  <a:prstClr val="black"/>
                </a:solidFill>
                <a:effectLst/>
                <a:uLnTx/>
                <a:uFillTx/>
                <a:latin typeface="Century Gothic"/>
                <a:sym typeface="Century Gothic"/>
              </a:rPr>
              <a:t>When a client completes PEP, the following requirements must be met: </a:t>
            </a:r>
            <a:endParaRPr kumimoji="0" sz="1800" b="1" i="0" u="none" strike="noStrike" kern="1200" cap="none" spc="0" normalizeH="0" baseline="0" noProof="0" dirty="0">
              <a:ln>
                <a:noFill/>
              </a:ln>
              <a:solidFill>
                <a:prstClr val="black"/>
              </a:solidFill>
              <a:effectLst/>
              <a:uLnTx/>
              <a:uFillTx/>
              <a:latin typeface="Century Gothic"/>
              <a:sym typeface="Century Gothic"/>
            </a:endParaRP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sym typeface="Century Gothic"/>
              </a:rPr>
              <a:t>Repeat HIV test </a:t>
            </a: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lang="en-US" sz="1800" dirty="0">
                <a:solidFill>
                  <a:prstClr val="black"/>
                </a:solidFill>
              </a:rPr>
              <a:t>Assess adherence to the completed PEP course </a:t>
            </a: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sym typeface="Century Gothic"/>
              </a:rPr>
              <a:t>Evaluate expected possible future exposure </a:t>
            </a: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lang="en-US" sz="1800" dirty="0">
                <a:solidFill>
                  <a:prstClr val="black"/>
                </a:solidFill>
              </a:rPr>
              <a:t>Evaluate the PrEP need </a:t>
            </a:r>
          </a:p>
          <a:p>
            <a:pPr lvl="1" indent="-349250">
              <a:spcBef>
                <a:spcPts val="600"/>
              </a:spcBef>
              <a:spcAft>
                <a:spcPts val="600"/>
              </a:spcAft>
              <a:buClr>
                <a:prstClr val="black"/>
              </a:buClr>
              <a:buSzPts val="1900"/>
              <a:buFont typeface="Courier New" panose="02070309020205020404" pitchFamily="49" charset="0"/>
              <a:buChar char="o"/>
            </a:pPr>
            <a:r>
              <a:rPr kumimoji="0" lang="en-US" sz="1800" b="0" i="0" u="none" strike="noStrike" kern="1200" cap="none" spc="0" normalizeH="0" baseline="0" noProof="0" dirty="0">
                <a:ln>
                  <a:noFill/>
                </a:ln>
                <a:solidFill>
                  <a:prstClr val="black"/>
                </a:solidFill>
                <a:effectLst/>
                <a:uLnTx/>
                <a:uFillTx/>
                <a:latin typeface="Century Gothic"/>
                <a:sym typeface="Century Gothic"/>
              </a:rPr>
              <a:t>If transitioning between PEP and PrEP: WHO recommends offering PrEP to individuals after the completion of PEP if they are HIV negative and potential exposure to HIV is expected to continue after PEP completion</a:t>
            </a:r>
          </a:p>
        </p:txBody>
      </p:sp>
      <p:sp>
        <p:nvSpPr>
          <p:cNvPr id="8" name="TextBox 7">
            <a:extLst>
              <a:ext uri="{FF2B5EF4-FFF2-40B4-BE49-F238E27FC236}">
                <a16:creationId xmlns:a16="http://schemas.microsoft.com/office/drawing/2014/main" id="{DBAEDAFC-82A9-6271-41F7-6289E80B66C7}"/>
              </a:ext>
            </a:extLst>
          </p:cNvPr>
          <p:cNvSpPr txBox="1"/>
          <p:nvPr/>
        </p:nvSpPr>
        <p:spPr>
          <a:xfrm>
            <a:off x="1302391" y="953206"/>
            <a:ext cx="6331592"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4EA72E">
                    <a:lumMod val="75000"/>
                  </a:srgbClr>
                </a:solidFill>
                <a:effectLst/>
                <a:uLnTx/>
                <a:uFillTx/>
                <a:latin typeface="Century Gothic" panose="020B0502020202020204" pitchFamily="34" charset="0"/>
                <a:ea typeface="+mn-ea"/>
                <a:cs typeface="+mn-cs"/>
              </a:rPr>
              <a:t>PEP Completion Assessment</a:t>
            </a:r>
          </a:p>
        </p:txBody>
      </p:sp>
    </p:spTree>
    <p:extLst>
      <p:ext uri="{BB962C8B-B14F-4D97-AF65-F5344CB8AC3E}">
        <p14:creationId xmlns:p14="http://schemas.microsoft.com/office/powerpoint/2010/main" val="4147720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FE87A-0254-3C1E-9E7F-DF8BD64357B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CE170AE-BC60-5480-EB75-B696F789E6EF}"/>
              </a:ext>
            </a:extLst>
          </p:cNvPr>
          <p:cNvSpPr txBox="1"/>
          <p:nvPr/>
        </p:nvSpPr>
        <p:spPr>
          <a:xfrm>
            <a:off x="495998" y="919650"/>
            <a:ext cx="8279934"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4EA72E">
                    <a:lumMod val="75000"/>
                  </a:srgbClr>
                </a:solidFill>
                <a:effectLst/>
                <a:uLnTx/>
                <a:uFillTx/>
                <a:latin typeface="Century Gothic" panose="020B0502020202020204" pitchFamily="34" charset="0"/>
                <a:ea typeface="+mn-ea"/>
                <a:cs typeface="+mn-cs"/>
              </a:rPr>
              <a:t>PEP Completion Assessment Algorithm</a:t>
            </a:r>
          </a:p>
        </p:txBody>
      </p:sp>
      <p:pic>
        <p:nvPicPr>
          <p:cNvPr id="2" name="Google Shape;168;p11">
            <a:extLst>
              <a:ext uri="{FF2B5EF4-FFF2-40B4-BE49-F238E27FC236}">
                <a16:creationId xmlns:a16="http://schemas.microsoft.com/office/drawing/2014/main" id="{3D6D12DD-FB72-517D-9F68-CF21AF3AF179}"/>
              </a:ext>
            </a:extLst>
          </p:cNvPr>
          <p:cNvPicPr preferRelativeResize="0"/>
          <p:nvPr/>
        </p:nvPicPr>
        <p:blipFill rotWithShape="1">
          <a:blip r:embed="rId2">
            <a:alphaModFix/>
          </a:blip>
          <a:srcRect/>
          <a:stretch/>
        </p:blipFill>
        <p:spPr>
          <a:xfrm>
            <a:off x="1493240" y="1875799"/>
            <a:ext cx="5972460" cy="4692781"/>
          </a:xfrm>
          <a:prstGeom prst="rect">
            <a:avLst/>
          </a:prstGeom>
          <a:noFill/>
          <a:ln>
            <a:noFill/>
          </a:ln>
        </p:spPr>
      </p:pic>
    </p:spTree>
    <p:extLst>
      <p:ext uri="{BB962C8B-B14F-4D97-AF65-F5344CB8AC3E}">
        <p14:creationId xmlns:p14="http://schemas.microsoft.com/office/powerpoint/2010/main" val="807042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B2FC1-9505-222B-6000-BE8FEDA207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1AC5C7-1B73-8CEA-CD09-0A911E21721C}"/>
              </a:ext>
            </a:extLst>
          </p:cNvPr>
          <p:cNvSpPr>
            <a:spLocks noGrp="1"/>
          </p:cNvSpPr>
          <p:nvPr>
            <p:ph type="ctrTitle"/>
          </p:nvPr>
        </p:nvSpPr>
        <p:spPr/>
        <p:txBody>
          <a:bodyPr>
            <a:normAutofit/>
          </a:bodyPr>
          <a:lstStyle/>
          <a:p>
            <a:r>
              <a:rPr lang="en-US" sz="4400" dirty="0"/>
              <a:t>Unit 3</a:t>
            </a:r>
          </a:p>
        </p:txBody>
      </p:sp>
      <p:sp>
        <p:nvSpPr>
          <p:cNvPr id="3" name="Subtitle 2">
            <a:extLst>
              <a:ext uri="{FF2B5EF4-FFF2-40B4-BE49-F238E27FC236}">
                <a16:creationId xmlns:a16="http://schemas.microsoft.com/office/drawing/2014/main" id="{596275C5-1B5D-080F-7957-73E567942AB4}"/>
              </a:ext>
            </a:extLst>
          </p:cNvPr>
          <p:cNvSpPr>
            <a:spLocks noGrp="1"/>
          </p:cNvSpPr>
          <p:nvPr>
            <p:ph type="subTitle" idx="1"/>
          </p:nvPr>
        </p:nvSpPr>
        <p:spPr>
          <a:xfrm>
            <a:off x="1197864" y="3922776"/>
            <a:ext cx="7013448" cy="1618488"/>
          </a:xfrm>
        </p:spPr>
        <p:txBody>
          <a:bodyPr>
            <a:normAutofit/>
          </a:bodyPr>
          <a:lstStyle/>
          <a:p>
            <a:r>
              <a:rPr lang="en-US" dirty="0">
                <a:latin typeface="Century Gothic" panose="020B0502020202020204" pitchFamily="34" charset="0"/>
              </a:rPr>
              <a:t>Transitioning from Post-exposure Prophylaxis to Pre-exposure Prophylaxis Products</a:t>
            </a:r>
          </a:p>
          <a:p>
            <a:endParaRPr lang="en-US" sz="3600" dirty="0">
              <a:latin typeface="Century Gothic" panose="020B0502020202020204" pitchFamily="34" charset="0"/>
            </a:endParaRPr>
          </a:p>
          <a:p>
            <a:endParaRPr lang="en-US" sz="3600" dirty="0">
              <a:latin typeface="Century Gothic" panose="020B0502020202020204" pitchFamily="34" charset="0"/>
            </a:endParaRPr>
          </a:p>
          <a:p>
            <a:endParaRPr lang="en-US" sz="4400" dirty="0"/>
          </a:p>
        </p:txBody>
      </p:sp>
    </p:spTree>
    <p:extLst>
      <p:ext uri="{BB962C8B-B14F-4D97-AF65-F5344CB8AC3E}">
        <p14:creationId xmlns:p14="http://schemas.microsoft.com/office/powerpoint/2010/main" val="4288752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4D2A4-0601-5668-262B-F93A57AEF2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0CA803-0568-8E77-7EC3-2B35001090AE}"/>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3 Learning Objectives</a:t>
            </a:r>
          </a:p>
        </p:txBody>
      </p:sp>
      <p:grpSp>
        <p:nvGrpSpPr>
          <p:cNvPr id="6" name="Google Shape;128;g3c251c46353_0_71">
            <a:extLst>
              <a:ext uri="{FF2B5EF4-FFF2-40B4-BE49-F238E27FC236}">
                <a16:creationId xmlns:a16="http://schemas.microsoft.com/office/drawing/2014/main" id="{74A1E652-312D-F128-2389-B02B37CDF0D0}"/>
              </a:ext>
            </a:extLst>
          </p:cNvPr>
          <p:cNvGrpSpPr/>
          <p:nvPr/>
        </p:nvGrpSpPr>
        <p:grpSpPr>
          <a:xfrm>
            <a:off x="1334481" y="2103957"/>
            <a:ext cx="7056062" cy="3579692"/>
            <a:chOff x="63" y="407517"/>
            <a:chExt cx="10473207" cy="4772924"/>
          </a:xfrm>
        </p:grpSpPr>
        <p:sp>
          <p:nvSpPr>
            <p:cNvPr id="7" name="Google Shape;129;g3c251c46353_0_71">
              <a:extLst>
                <a:ext uri="{FF2B5EF4-FFF2-40B4-BE49-F238E27FC236}">
                  <a16:creationId xmlns:a16="http://schemas.microsoft.com/office/drawing/2014/main" id="{03D24279-2A45-7918-4793-4AF5F40EAB2C}"/>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71792FB2-763B-474B-494C-0B9723DD6861}"/>
                </a:ext>
              </a:extLst>
            </p:cNvPr>
            <p:cNvSpPr txBox="1"/>
            <p:nvPr/>
          </p:nvSpPr>
          <p:spPr>
            <a:xfrm>
              <a:off x="63" y="946840"/>
              <a:ext cx="9144899" cy="4233601"/>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How to transition from PEP to other PrEP products </a:t>
              </a:r>
            </a:p>
            <a:p>
              <a:pPr marL="85725" marR="0" lvl="0" algn="l" defTabSz="457200" rtl="0" eaLnBrk="1" fontAlgn="auto" latinLnBrk="0" hangingPunct="1">
                <a:lnSpc>
                  <a:spcPct val="100000"/>
                </a:lnSpc>
                <a:spcBef>
                  <a:spcPts val="0"/>
                </a:spcBef>
                <a:spcAft>
                  <a:spcPts val="0"/>
                </a:spcAft>
                <a:buClr>
                  <a:prstClr val="black"/>
                </a:buClr>
                <a:buSzPts val="1800"/>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EB70AEC3-DDFC-1BE1-E688-75441C08F233}"/>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3,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3956532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40;p27">
            <a:extLst>
              <a:ext uri="{FF2B5EF4-FFF2-40B4-BE49-F238E27FC236}">
                <a16:creationId xmlns:a16="http://schemas.microsoft.com/office/drawing/2014/main" id="{5F3B2599-5757-36F0-0B31-B8BEDC896C6E}"/>
              </a:ext>
            </a:extLst>
          </p:cNvPr>
          <p:cNvSpPr txBox="1">
            <a:spLocks noGrp="1"/>
          </p:cNvSpPr>
          <p:nvPr/>
        </p:nvSpPr>
        <p:spPr>
          <a:xfrm>
            <a:off x="319830" y="2013358"/>
            <a:ext cx="8495951" cy="268447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lvl="0" indent="0" algn="l" rtl="0">
              <a:lnSpc>
                <a:spcPct val="150000"/>
              </a:lnSpc>
              <a:spcBef>
                <a:spcPts val="360"/>
              </a:spcBef>
              <a:spcAft>
                <a:spcPts val="0"/>
              </a:spcAft>
              <a:buNone/>
            </a:pPr>
            <a:r>
              <a:rPr lang="en-CA" sz="1600" b="1" dirty="0"/>
              <a:t>To transition a client from PEP to PrEP, the following steps must be completed: </a:t>
            </a:r>
            <a:endParaRPr sz="1600" b="1" dirty="0"/>
          </a:p>
          <a:p>
            <a:pPr marL="457200" lvl="0" indent="-349250" algn="l" rtl="0">
              <a:spcBef>
                <a:spcPts val="600"/>
              </a:spcBef>
              <a:spcAft>
                <a:spcPts val="600"/>
              </a:spcAft>
              <a:buSzPts val="1900"/>
              <a:buFont typeface="Arial" panose="020B0604020202020204" pitchFamily="34" charset="0"/>
              <a:buChar char="•"/>
            </a:pPr>
            <a:r>
              <a:rPr lang="en-US" sz="1600" dirty="0"/>
              <a:t>Complete PEP for 28 days;</a:t>
            </a:r>
          </a:p>
          <a:p>
            <a:pPr marL="457200" lvl="0" indent="-349250" algn="l" rtl="0">
              <a:spcBef>
                <a:spcPts val="600"/>
              </a:spcBef>
              <a:spcAft>
                <a:spcPts val="600"/>
              </a:spcAft>
              <a:buSzPts val="1900"/>
              <a:buFont typeface="Arial" panose="020B0604020202020204" pitchFamily="34" charset="0"/>
              <a:buChar char="•"/>
            </a:pPr>
            <a:r>
              <a:rPr lang="en-US" sz="1600" dirty="0"/>
              <a:t>Immediately (within 24 hours) transition to PrEP with a negative HIV test result (as long as there are no contra-indications to PrEP products chosen).</a:t>
            </a:r>
          </a:p>
          <a:p>
            <a:pPr marL="457200" lvl="0" indent="-349250" algn="l" rtl="0">
              <a:spcBef>
                <a:spcPts val="600"/>
              </a:spcBef>
              <a:spcAft>
                <a:spcPts val="600"/>
              </a:spcAft>
              <a:buSzPts val="1900"/>
              <a:buFont typeface="Arial" panose="020B0604020202020204" pitchFamily="34" charset="0"/>
              <a:buChar char="•"/>
            </a:pPr>
            <a:r>
              <a:rPr lang="en-US" sz="1600" dirty="0"/>
              <a:t>The timing between finishing PEP and starting PrEP is crucial. Ideally, PrEP should be initiated immediately after completing PEP, but only after confirming an HIV-negative status. </a:t>
            </a:r>
          </a:p>
          <a:p>
            <a:pPr marL="457200" lvl="0" indent="-228600" algn="l" rtl="0">
              <a:lnSpc>
                <a:spcPct val="100000"/>
              </a:lnSpc>
              <a:spcBef>
                <a:spcPts val="360"/>
              </a:spcBef>
              <a:spcAft>
                <a:spcPts val="0"/>
              </a:spcAft>
              <a:buSzPts val="1800"/>
              <a:buFont typeface="Noto Sans Symbols"/>
              <a:buNone/>
            </a:pPr>
            <a:endParaRPr dirty="0"/>
          </a:p>
        </p:txBody>
      </p:sp>
      <p:sp>
        <p:nvSpPr>
          <p:cNvPr id="6" name="Google Shape;241;p27">
            <a:extLst>
              <a:ext uri="{FF2B5EF4-FFF2-40B4-BE49-F238E27FC236}">
                <a16:creationId xmlns:a16="http://schemas.microsoft.com/office/drawing/2014/main" id="{5018FB46-8BB3-C3BC-E807-DFF83C7B7E82}"/>
              </a:ext>
            </a:extLst>
          </p:cNvPr>
          <p:cNvSpPr txBox="1"/>
          <p:nvPr/>
        </p:nvSpPr>
        <p:spPr>
          <a:xfrm>
            <a:off x="1317073" y="4983927"/>
            <a:ext cx="6501466" cy="619919"/>
          </a:xfrm>
          <a:prstGeom prst="rect">
            <a:avLst/>
          </a:prstGeom>
          <a:solidFill>
            <a:srgbClr val="FFE599"/>
          </a:solidFill>
          <a:ln w="9525" cap="flat" cmpd="sng">
            <a:solidFill>
              <a:srgbClr val="FFFFFF"/>
            </a:solidFill>
            <a:prstDash val="solid"/>
            <a:round/>
            <a:headEnd type="none" w="sm" len="sm"/>
            <a:tailEnd type="none" w="sm" len="sm"/>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27000" marR="0" lvl="0" algn="l" defTabSz="914400" rtl="0" eaLnBrk="1" fontAlgn="auto" latinLnBrk="0" hangingPunct="1">
              <a:lnSpc>
                <a:spcPct val="100000"/>
              </a:lnSpc>
              <a:spcBef>
                <a:spcPts val="0"/>
              </a:spcBef>
              <a:spcAft>
                <a:spcPts val="0"/>
              </a:spcAft>
              <a:buClr>
                <a:srgbClr val="000000"/>
              </a:buClr>
              <a:buSzPts val="1600"/>
              <a:tabLst/>
              <a:defRPr/>
            </a:pPr>
            <a:r>
              <a:rPr kumimoji="0" lang="en-US" sz="16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PrEP should be initiated within the 24 hours of completing PEP, otherwise consider other effective HIV prevention methods.</a:t>
            </a:r>
          </a:p>
        </p:txBody>
      </p:sp>
      <p:sp>
        <p:nvSpPr>
          <p:cNvPr id="8" name="TextBox 7">
            <a:extLst>
              <a:ext uri="{FF2B5EF4-FFF2-40B4-BE49-F238E27FC236}">
                <a16:creationId xmlns:a16="http://schemas.microsoft.com/office/drawing/2014/main" id="{D74D079E-0670-0DF3-A113-FC1B9DBECB7F}"/>
              </a:ext>
            </a:extLst>
          </p:cNvPr>
          <p:cNvSpPr txBox="1"/>
          <p:nvPr/>
        </p:nvSpPr>
        <p:spPr>
          <a:xfrm>
            <a:off x="1161874" y="936428"/>
            <a:ext cx="7021586" cy="600164"/>
          </a:xfrm>
          <a:prstGeom prst="rect">
            <a:avLst/>
          </a:prstGeom>
          <a:noFill/>
        </p:spPr>
        <p:txBody>
          <a:bodyPr wrap="square">
            <a:spAutoFit/>
          </a:bodyPr>
          <a:lstStyle/>
          <a:p>
            <a:r>
              <a:rPr lang="en-US" sz="3300" dirty="0">
                <a:solidFill>
                  <a:schemeClr val="accent6">
                    <a:lumMod val="75000"/>
                  </a:schemeClr>
                </a:solidFill>
                <a:latin typeface="Century Gothic" panose="020B0502020202020204" pitchFamily="34" charset="0"/>
              </a:rPr>
              <a:t>Transitioning from PEP to PrEP</a:t>
            </a:r>
          </a:p>
        </p:txBody>
      </p:sp>
    </p:spTree>
    <p:extLst>
      <p:ext uri="{BB962C8B-B14F-4D97-AF65-F5344CB8AC3E}">
        <p14:creationId xmlns:p14="http://schemas.microsoft.com/office/powerpoint/2010/main" val="2798205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3">
          <a:extLst>
            <a:ext uri="{FF2B5EF4-FFF2-40B4-BE49-F238E27FC236}">
              <a16:creationId xmlns:a16="http://schemas.microsoft.com/office/drawing/2014/main" id="{D7AB7D72-A3D6-0C76-D9E8-6C0B442A7472}"/>
            </a:ext>
          </a:extLst>
        </p:cNvPr>
        <p:cNvGrpSpPr/>
        <p:nvPr/>
      </p:nvGrpSpPr>
      <p:grpSpPr>
        <a:xfrm>
          <a:off x="0" y="0"/>
          <a:ext cx="0" cy="0"/>
          <a:chOff x="0" y="0"/>
          <a:chExt cx="0" cy="0"/>
        </a:xfrm>
      </p:grpSpPr>
      <p:sp>
        <p:nvSpPr>
          <p:cNvPr id="254" name="Google Shape;254;g3c255c7971e_0_207">
            <a:extLst>
              <a:ext uri="{FF2B5EF4-FFF2-40B4-BE49-F238E27FC236}">
                <a16:creationId xmlns:a16="http://schemas.microsoft.com/office/drawing/2014/main" id="{5F8892C6-07A4-627A-D4D4-5141B172E2E2}"/>
              </a:ext>
            </a:extLst>
          </p:cNvPr>
          <p:cNvSpPr txBox="1">
            <a:spLocks noGrp="1"/>
          </p:cNvSpPr>
          <p:nvPr>
            <p:ph type="title"/>
          </p:nvPr>
        </p:nvSpPr>
        <p:spPr>
          <a:xfrm>
            <a:off x="366204" y="731979"/>
            <a:ext cx="7983996" cy="857250"/>
          </a:xfrm>
          <a:prstGeom prst="rect">
            <a:avLst/>
          </a:prstGeom>
          <a:noFill/>
          <a:ln>
            <a:noFill/>
          </a:ln>
        </p:spPr>
        <p:txBody>
          <a:bodyPr spcFirstLastPara="1" wrap="square" lIns="68569" tIns="34275" rIns="68569" bIns="34275" anchor="ctr" anchorCtr="0">
            <a:noAutofit/>
          </a:bodyPr>
          <a:lstStyle/>
          <a:p>
            <a:pPr algn="ctr">
              <a:lnSpc>
                <a:spcPct val="100000"/>
              </a:lnSpc>
              <a:spcBef>
                <a:spcPts val="0"/>
              </a:spcBef>
              <a:buSzPts val="1400"/>
            </a:pPr>
            <a:r>
              <a:rPr lang="en-US" sz="3300" dirty="0">
                <a:solidFill>
                  <a:schemeClr val="accent6">
                    <a:lumMod val="75000"/>
                  </a:schemeClr>
                </a:solidFill>
                <a:latin typeface="Century Gothic" panose="020B0502020202020204" pitchFamily="34" charset="0"/>
              </a:rPr>
              <a:t>Key Takeaways</a:t>
            </a:r>
            <a:endParaRPr sz="3300" dirty="0">
              <a:solidFill>
                <a:schemeClr val="accent6">
                  <a:lumMod val="75000"/>
                </a:schemeClr>
              </a:solidFill>
              <a:latin typeface="Century Gothic" panose="020B0502020202020204" pitchFamily="34" charset="0"/>
            </a:endParaRPr>
          </a:p>
        </p:txBody>
      </p:sp>
      <p:sp>
        <p:nvSpPr>
          <p:cNvPr id="255" name="Google Shape;255;g3c255c7971e_0_207">
            <a:extLst>
              <a:ext uri="{FF2B5EF4-FFF2-40B4-BE49-F238E27FC236}">
                <a16:creationId xmlns:a16="http://schemas.microsoft.com/office/drawing/2014/main" id="{D5113558-DE3A-939D-E94B-25C28C967C08}"/>
              </a:ext>
            </a:extLst>
          </p:cNvPr>
          <p:cNvSpPr txBox="1">
            <a:spLocks noGrp="1"/>
          </p:cNvSpPr>
          <p:nvPr>
            <p:ph type="body" idx="1"/>
          </p:nvPr>
        </p:nvSpPr>
        <p:spPr>
          <a:xfrm>
            <a:off x="394984" y="1989509"/>
            <a:ext cx="8354031" cy="3575050"/>
          </a:xfrm>
          <a:prstGeom prst="rect">
            <a:avLst/>
          </a:prstGeom>
          <a:noFill/>
          <a:ln>
            <a:noFill/>
          </a:ln>
        </p:spPr>
        <p:txBody>
          <a:bodyPr spcFirstLastPara="1" wrap="square" lIns="68569" tIns="34275" rIns="68569" bIns="34275" anchor="t" anchorCtr="0">
            <a:noAutofit/>
          </a:bodyPr>
          <a:lstStyle/>
          <a:p>
            <a:pPr>
              <a:lnSpc>
                <a:spcPct val="100000"/>
              </a:lnSpc>
              <a:spcBef>
                <a:spcPts val="600"/>
              </a:spcBef>
              <a:spcAft>
                <a:spcPts val="600"/>
              </a:spcAft>
            </a:pPr>
            <a:r>
              <a:rPr lang="en-US" sz="2000" dirty="0">
                <a:latin typeface="Century Gothic" panose="020B0502020202020204" pitchFamily="34" charset="0"/>
              </a:rPr>
              <a:t>PEP and PrEP use antiretroviral drugs to prevent HIV, </a:t>
            </a:r>
          </a:p>
          <a:p>
            <a:pPr>
              <a:lnSpc>
                <a:spcPct val="100000"/>
              </a:lnSpc>
              <a:spcBef>
                <a:spcPts val="600"/>
              </a:spcBef>
              <a:spcAft>
                <a:spcPts val="600"/>
              </a:spcAft>
            </a:pPr>
            <a:r>
              <a:rPr lang="en-US" sz="2000" b="1" dirty="0">
                <a:latin typeface="Century Gothic" panose="020B0502020202020204" pitchFamily="34" charset="0"/>
              </a:rPr>
              <a:t>PEP</a:t>
            </a:r>
            <a:r>
              <a:rPr lang="en-US" sz="2000" dirty="0">
                <a:latin typeface="Century Gothic" panose="020B0502020202020204" pitchFamily="34" charset="0"/>
              </a:rPr>
              <a:t> is a 28-day emergency regimen started </a:t>
            </a:r>
            <a:r>
              <a:rPr lang="en-US" sz="2000" b="1" dirty="0">
                <a:latin typeface="Century Gothic" panose="020B0502020202020204" pitchFamily="34" charset="0"/>
              </a:rPr>
              <a:t>after a potential exposure</a:t>
            </a:r>
            <a:r>
              <a:rPr lang="en-US" sz="2000" dirty="0">
                <a:latin typeface="Century Gothic" panose="020B0502020202020204" pitchFamily="34" charset="0"/>
              </a:rPr>
              <a:t> </a:t>
            </a:r>
          </a:p>
          <a:p>
            <a:pPr>
              <a:lnSpc>
                <a:spcPct val="100000"/>
              </a:lnSpc>
              <a:spcBef>
                <a:spcPts val="600"/>
              </a:spcBef>
              <a:spcAft>
                <a:spcPts val="600"/>
              </a:spcAft>
            </a:pPr>
            <a:r>
              <a:rPr lang="en-US" sz="2000" b="1" dirty="0">
                <a:latin typeface="Century Gothic" panose="020B0502020202020204" pitchFamily="34" charset="0"/>
              </a:rPr>
              <a:t>PrEP</a:t>
            </a:r>
            <a:r>
              <a:rPr lang="en-US" sz="2000" dirty="0">
                <a:latin typeface="Century Gothic" panose="020B0502020202020204" pitchFamily="34" charset="0"/>
              </a:rPr>
              <a:t> is an ongoing preventive strategy taken </a:t>
            </a:r>
            <a:r>
              <a:rPr lang="en-US" sz="2000" b="1" dirty="0">
                <a:latin typeface="Century Gothic" panose="020B0502020202020204" pitchFamily="34" charset="0"/>
              </a:rPr>
              <a:t>before potential exposure</a:t>
            </a:r>
          </a:p>
          <a:p>
            <a:pPr>
              <a:lnSpc>
                <a:spcPct val="100000"/>
              </a:lnSpc>
              <a:spcBef>
                <a:spcPts val="600"/>
              </a:spcBef>
              <a:spcAft>
                <a:spcPts val="600"/>
              </a:spcAft>
            </a:pPr>
            <a:r>
              <a:rPr lang="en-US" sz="2000" dirty="0">
                <a:latin typeface="Century Gothic" panose="020B0502020202020204" pitchFamily="34" charset="0"/>
              </a:rPr>
              <a:t>They differ fundamentally in their:</a:t>
            </a:r>
          </a:p>
          <a:p>
            <a:pPr lvl="1">
              <a:lnSpc>
                <a:spcPct val="100000"/>
              </a:lnSpc>
              <a:spcBef>
                <a:spcPts val="600"/>
              </a:spcBef>
              <a:spcAft>
                <a:spcPts val="600"/>
              </a:spcAft>
              <a:buFont typeface="Courier New" panose="02070309020205020404" pitchFamily="49" charset="0"/>
              <a:buChar char="o"/>
            </a:pPr>
            <a:r>
              <a:rPr lang="en-US" sz="2000" dirty="0">
                <a:latin typeface="Century Gothic" panose="020B0502020202020204" pitchFamily="34" charset="0"/>
              </a:rPr>
              <a:t>Timing </a:t>
            </a:r>
          </a:p>
          <a:p>
            <a:pPr lvl="1">
              <a:lnSpc>
                <a:spcPct val="100000"/>
              </a:lnSpc>
              <a:spcBef>
                <a:spcPts val="600"/>
              </a:spcBef>
              <a:spcAft>
                <a:spcPts val="600"/>
              </a:spcAft>
              <a:buFont typeface="Courier New" panose="02070309020205020404" pitchFamily="49" charset="0"/>
              <a:buChar char="o"/>
            </a:pPr>
            <a:r>
              <a:rPr lang="en-US" sz="2000" dirty="0">
                <a:latin typeface="Century Gothic" panose="020B0502020202020204" pitchFamily="34" charset="0"/>
              </a:rPr>
              <a:t>Purpose</a:t>
            </a:r>
          </a:p>
          <a:p>
            <a:pPr lvl="1">
              <a:lnSpc>
                <a:spcPct val="100000"/>
              </a:lnSpc>
              <a:spcBef>
                <a:spcPts val="600"/>
              </a:spcBef>
              <a:spcAft>
                <a:spcPts val="600"/>
              </a:spcAft>
              <a:buFont typeface="Courier New" panose="02070309020205020404" pitchFamily="49" charset="0"/>
              <a:buChar char="o"/>
            </a:pPr>
            <a:r>
              <a:rPr lang="en-US" sz="2000" dirty="0">
                <a:latin typeface="Century Gothic" panose="020B0502020202020204" pitchFamily="34" charset="0"/>
              </a:rPr>
              <a:t>Usage protocols</a:t>
            </a:r>
          </a:p>
          <a:p>
            <a:pPr marL="0" indent="0">
              <a:lnSpc>
                <a:spcPct val="100000"/>
              </a:lnSpc>
              <a:spcBef>
                <a:spcPts val="600"/>
              </a:spcBef>
              <a:spcAft>
                <a:spcPts val="600"/>
              </a:spcAft>
              <a:buNone/>
            </a:pPr>
            <a:endParaRPr lang="en-US" sz="2000" dirty="0">
              <a:latin typeface="Century Gothic" panose="020B0502020202020204" pitchFamily="34" charset="0"/>
            </a:endParaRPr>
          </a:p>
          <a:p>
            <a:pPr marL="0" indent="0">
              <a:lnSpc>
                <a:spcPct val="100000"/>
              </a:lnSpc>
              <a:spcBef>
                <a:spcPts val="600"/>
              </a:spcBef>
              <a:spcAft>
                <a:spcPts val="600"/>
              </a:spcAft>
              <a:buNone/>
            </a:pPr>
            <a:endParaRPr lang="en-US" sz="2000" dirty="0">
              <a:latin typeface="Century Gothic" panose="020B0502020202020204" pitchFamily="34" charset="0"/>
            </a:endParaRPr>
          </a:p>
          <a:p>
            <a:pPr>
              <a:lnSpc>
                <a:spcPct val="100000"/>
              </a:lnSpc>
              <a:spcBef>
                <a:spcPts val="600"/>
              </a:spcBef>
              <a:spcAft>
                <a:spcPts val="600"/>
              </a:spcAft>
            </a:pPr>
            <a:endParaRPr lang="en-US" sz="1800" dirty="0">
              <a:latin typeface="Century Gothic" panose="020B0502020202020204" pitchFamily="34" charset="0"/>
            </a:endParaRPr>
          </a:p>
          <a:p>
            <a:pPr>
              <a:lnSpc>
                <a:spcPct val="100000"/>
              </a:lnSpc>
              <a:spcBef>
                <a:spcPts val="600"/>
              </a:spcBef>
              <a:spcAft>
                <a:spcPts val="600"/>
              </a:spcAft>
            </a:pPr>
            <a:endParaRPr lang="en-US" sz="1600" dirty="0">
              <a:latin typeface="Century Gothic" panose="020B0502020202020204" pitchFamily="34" charset="0"/>
            </a:endParaRPr>
          </a:p>
          <a:p>
            <a:pPr>
              <a:lnSpc>
                <a:spcPct val="100000"/>
              </a:lnSpc>
              <a:spcBef>
                <a:spcPts val="600"/>
              </a:spcBef>
              <a:spcAft>
                <a:spcPts val="600"/>
              </a:spcAft>
            </a:pPr>
            <a:endParaRPr lang="en-US" sz="1600" dirty="0">
              <a:latin typeface="Century Gothic" panose="020B0502020202020204" pitchFamily="34" charset="0"/>
            </a:endParaRPr>
          </a:p>
        </p:txBody>
      </p:sp>
    </p:spTree>
    <p:extLst>
      <p:ext uri="{BB962C8B-B14F-4D97-AF65-F5344CB8AC3E}">
        <p14:creationId xmlns:p14="http://schemas.microsoft.com/office/powerpoint/2010/main" val="230003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3">
          <a:extLst>
            <a:ext uri="{FF2B5EF4-FFF2-40B4-BE49-F238E27FC236}">
              <a16:creationId xmlns:a16="http://schemas.microsoft.com/office/drawing/2014/main" id="{A63EBCB2-A9FE-67CE-CE4E-79270B40F041}"/>
            </a:ext>
          </a:extLst>
        </p:cNvPr>
        <p:cNvGrpSpPr/>
        <p:nvPr/>
      </p:nvGrpSpPr>
      <p:grpSpPr>
        <a:xfrm>
          <a:off x="0" y="0"/>
          <a:ext cx="0" cy="0"/>
          <a:chOff x="0" y="0"/>
          <a:chExt cx="0" cy="0"/>
        </a:xfrm>
      </p:grpSpPr>
      <p:sp>
        <p:nvSpPr>
          <p:cNvPr id="254" name="Google Shape;254;g3c255c7971e_0_207">
            <a:extLst>
              <a:ext uri="{FF2B5EF4-FFF2-40B4-BE49-F238E27FC236}">
                <a16:creationId xmlns:a16="http://schemas.microsoft.com/office/drawing/2014/main" id="{0427F115-4E3C-E519-F65B-D70F232842A2}"/>
              </a:ext>
            </a:extLst>
          </p:cNvPr>
          <p:cNvSpPr txBox="1">
            <a:spLocks noGrp="1"/>
          </p:cNvSpPr>
          <p:nvPr>
            <p:ph type="title"/>
          </p:nvPr>
        </p:nvSpPr>
        <p:spPr>
          <a:xfrm>
            <a:off x="366204" y="731979"/>
            <a:ext cx="7983996" cy="857250"/>
          </a:xfrm>
          <a:prstGeom prst="rect">
            <a:avLst/>
          </a:prstGeom>
          <a:noFill/>
          <a:ln>
            <a:noFill/>
          </a:ln>
        </p:spPr>
        <p:txBody>
          <a:bodyPr spcFirstLastPara="1" wrap="square" lIns="68569" tIns="34275" rIns="68569" bIns="34275" anchor="ctr" anchorCtr="0">
            <a:noAutofit/>
          </a:bodyPr>
          <a:lstStyle/>
          <a:p>
            <a:pPr algn="ctr">
              <a:lnSpc>
                <a:spcPct val="100000"/>
              </a:lnSpc>
              <a:spcBef>
                <a:spcPts val="0"/>
              </a:spcBef>
              <a:buSzPts val="1400"/>
            </a:pPr>
            <a:r>
              <a:rPr lang="en-US" sz="3300" dirty="0">
                <a:solidFill>
                  <a:schemeClr val="accent6">
                    <a:lumMod val="75000"/>
                  </a:schemeClr>
                </a:solidFill>
                <a:latin typeface="Century Gothic" panose="020B0502020202020204" pitchFamily="34" charset="0"/>
              </a:rPr>
              <a:t>Scenario </a:t>
            </a:r>
            <a:endParaRPr sz="3300" dirty="0">
              <a:solidFill>
                <a:schemeClr val="accent6">
                  <a:lumMod val="75000"/>
                </a:schemeClr>
              </a:solidFill>
              <a:latin typeface="Century Gothic" panose="020B0502020202020204" pitchFamily="34" charset="0"/>
            </a:endParaRPr>
          </a:p>
        </p:txBody>
      </p:sp>
      <p:sp>
        <p:nvSpPr>
          <p:cNvPr id="255" name="Google Shape;255;g3c255c7971e_0_207">
            <a:extLst>
              <a:ext uri="{FF2B5EF4-FFF2-40B4-BE49-F238E27FC236}">
                <a16:creationId xmlns:a16="http://schemas.microsoft.com/office/drawing/2014/main" id="{D0BE7561-21EB-7C6A-063F-B519C5B18B3D}"/>
              </a:ext>
            </a:extLst>
          </p:cNvPr>
          <p:cNvSpPr txBox="1">
            <a:spLocks noGrp="1"/>
          </p:cNvSpPr>
          <p:nvPr>
            <p:ph type="body" idx="1"/>
          </p:nvPr>
        </p:nvSpPr>
        <p:spPr>
          <a:xfrm>
            <a:off x="533983" y="1955952"/>
            <a:ext cx="5212476" cy="4329459"/>
          </a:xfrm>
          <a:prstGeom prst="rect">
            <a:avLst/>
          </a:prstGeom>
          <a:noFill/>
          <a:ln>
            <a:noFill/>
          </a:ln>
        </p:spPr>
        <p:txBody>
          <a:bodyPr spcFirstLastPara="1" wrap="square" lIns="68569" tIns="34275" rIns="68569" bIns="34275" anchor="t" anchorCtr="0">
            <a:noAutofit/>
          </a:bodyPr>
          <a:lstStyle/>
          <a:p>
            <a:pPr marL="0" indent="0">
              <a:lnSpc>
                <a:spcPct val="100000"/>
              </a:lnSpc>
              <a:spcBef>
                <a:spcPts val="600"/>
              </a:spcBef>
              <a:spcAft>
                <a:spcPts val="600"/>
              </a:spcAft>
              <a:buNone/>
            </a:pPr>
            <a:r>
              <a:rPr lang="en-US" sz="1800" dirty="0">
                <a:latin typeface="Century Gothic" panose="020B0502020202020204" pitchFamily="34" charset="0"/>
              </a:rPr>
              <a:t>Mwila has returned to the clinic after completing his course of PEP. He informs you that he was adherent and never missed a dose. You test him for HIV and he tests negative. He wants to start PrEP but after counseling, he asks for some time to think about which PrEP product is right for him. </a:t>
            </a:r>
          </a:p>
          <a:p>
            <a:pPr marL="0" indent="0">
              <a:lnSpc>
                <a:spcPct val="100000"/>
              </a:lnSpc>
              <a:spcBef>
                <a:spcPts val="600"/>
              </a:spcBef>
              <a:spcAft>
                <a:spcPts val="600"/>
              </a:spcAft>
              <a:buNone/>
            </a:pPr>
            <a:r>
              <a:rPr lang="en-US" sz="1800" dirty="0">
                <a:latin typeface="Century Gothic" panose="020B0502020202020204" pitchFamily="34" charset="0"/>
              </a:rPr>
              <a:t>He returns a week later and asks to be initiated on Lenacapavir. However, he shares that two days ago, he had condomless sex with a casual partner whose HIV status he does not know. </a:t>
            </a:r>
          </a:p>
          <a:p>
            <a:pPr marL="0" indent="0">
              <a:lnSpc>
                <a:spcPct val="100000"/>
              </a:lnSpc>
              <a:spcBef>
                <a:spcPts val="600"/>
              </a:spcBef>
              <a:spcAft>
                <a:spcPts val="600"/>
              </a:spcAft>
              <a:buNone/>
            </a:pPr>
            <a:r>
              <a:rPr lang="en-US" sz="1800" b="1" dirty="0">
                <a:latin typeface="Century Gothic" panose="020B0502020202020204" pitchFamily="34" charset="0"/>
              </a:rPr>
              <a:t>What should you do?   </a:t>
            </a:r>
          </a:p>
          <a:p>
            <a:pPr marL="0" indent="0">
              <a:lnSpc>
                <a:spcPct val="100000"/>
              </a:lnSpc>
              <a:spcBef>
                <a:spcPts val="600"/>
              </a:spcBef>
              <a:spcAft>
                <a:spcPts val="600"/>
              </a:spcAft>
              <a:buNone/>
            </a:pPr>
            <a:endParaRPr lang="en-US" sz="1600" dirty="0">
              <a:latin typeface="Century Gothic" panose="020B0502020202020204" pitchFamily="34" charset="0"/>
            </a:endParaRPr>
          </a:p>
          <a:p>
            <a:pPr>
              <a:lnSpc>
                <a:spcPct val="100000"/>
              </a:lnSpc>
              <a:spcBef>
                <a:spcPts val="600"/>
              </a:spcBef>
              <a:spcAft>
                <a:spcPts val="600"/>
              </a:spcAft>
            </a:pPr>
            <a:endParaRPr lang="en-US" sz="1600" dirty="0">
              <a:latin typeface="Century Gothic" panose="020B0502020202020204" pitchFamily="34" charset="0"/>
            </a:endParaRPr>
          </a:p>
        </p:txBody>
      </p:sp>
      <p:pic>
        <p:nvPicPr>
          <p:cNvPr id="3" name="Picture 2" descr="A person with a mustache&#10;&#10;AI-generated content may be incorrect.">
            <a:extLst>
              <a:ext uri="{FF2B5EF4-FFF2-40B4-BE49-F238E27FC236}">
                <a16:creationId xmlns:a16="http://schemas.microsoft.com/office/drawing/2014/main" id="{9D59557C-79DB-0609-7992-297ADDC8FB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1957" y="2382474"/>
            <a:ext cx="2554468" cy="3173965"/>
          </a:xfrm>
          <a:prstGeom prst="rect">
            <a:avLst/>
          </a:prstGeom>
        </p:spPr>
      </p:pic>
    </p:spTree>
    <p:extLst>
      <p:ext uri="{BB962C8B-B14F-4D97-AF65-F5344CB8AC3E}">
        <p14:creationId xmlns:p14="http://schemas.microsoft.com/office/powerpoint/2010/main" val="246552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E1D0F-4296-7C2D-FADA-A9CDAE2E51B9}"/>
            </a:ext>
          </a:extLst>
        </p:cNvPr>
        <p:cNvGrpSpPr/>
        <p:nvPr/>
      </p:nvGrpSpPr>
      <p:grpSpPr>
        <a:xfrm>
          <a:off x="0" y="0"/>
          <a:ext cx="0" cy="0"/>
          <a:chOff x="0" y="0"/>
          <a:chExt cx="0" cy="0"/>
        </a:xfrm>
      </p:grpSpPr>
      <p:pic>
        <p:nvPicPr>
          <p:cNvPr id="3074" name="Picture 2" descr="Related image">
            <a:extLst>
              <a:ext uri="{FF2B5EF4-FFF2-40B4-BE49-F238E27FC236}">
                <a16:creationId xmlns:a16="http://schemas.microsoft.com/office/drawing/2014/main" id="{2F9E24A2-2780-F175-96DA-78FC307B11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4885" y="2387955"/>
            <a:ext cx="2951040" cy="2663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213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A34F1-1861-C579-DDF4-50E9379B150B}"/>
              </a:ext>
            </a:extLst>
          </p:cNvPr>
          <p:cNvSpPr>
            <a:spLocks noGrp="1"/>
          </p:cNvSpPr>
          <p:nvPr>
            <p:ph type="ctrTitle"/>
          </p:nvPr>
        </p:nvSpPr>
        <p:spPr>
          <a:xfrm>
            <a:off x="576072" y="679513"/>
            <a:ext cx="7772400" cy="962153"/>
          </a:xfrm>
        </p:spPr>
        <p:txBody>
          <a:bodyPr/>
          <a:lstStyle/>
          <a:p>
            <a:r>
              <a:rPr lang="en-US" sz="4400" b="1" dirty="0">
                <a:solidFill>
                  <a:schemeClr val="accent3"/>
                </a:solidFill>
                <a:latin typeface="Century Gothic" panose="020B0502020202020204" pitchFamily="34" charset="0"/>
              </a:rPr>
              <a:t>Module 8 Units</a:t>
            </a:r>
          </a:p>
        </p:txBody>
      </p:sp>
      <p:sp>
        <p:nvSpPr>
          <p:cNvPr id="3" name="Subtitle 2">
            <a:extLst>
              <a:ext uri="{FF2B5EF4-FFF2-40B4-BE49-F238E27FC236}">
                <a16:creationId xmlns:a16="http://schemas.microsoft.com/office/drawing/2014/main" id="{FE0F5AA8-0F36-8815-4137-1ECB3A84F943}"/>
              </a:ext>
            </a:extLst>
          </p:cNvPr>
          <p:cNvSpPr>
            <a:spLocks noGrp="1"/>
          </p:cNvSpPr>
          <p:nvPr>
            <p:ph type="subTitle" idx="1"/>
          </p:nvPr>
        </p:nvSpPr>
        <p:spPr>
          <a:xfrm>
            <a:off x="1143000" y="1993392"/>
            <a:ext cx="6858000" cy="3264408"/>
          </a:xfrm>
        </p:spPr>
        <p:txBody>
          <a:bodyPr/>
          <a:lstStyle/>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1: </a:t>
            </a:r>
            <a:r>
              <a:rPr lang="en-US" sz="1800" kern="0" dirty="0">
                <a:solidFill>
                  <a:srgbClr val="000000"/>
                </a:solidFill>
                <a:latin typeface="Century Gothic" panose="020B0502020202020204" pitchFamily="34" charset="0"/>
                <a:cs typeface="Arial"/>
                <a:sym typeface="Poppins"/>
              </a:rPr>
              <a:t>Post-exposure Prophylaxis Initiation Assessment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 </a:t>
            </a: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2: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Post-exposure Prophylaxis Completion Assessment </a:t>
            </a:r>
          </a:p>
        </p:txBody>
      </p:sp>
    </p:spTree>
    <p:extLst>
      <p:ext uri="{BB962C8B-B14F-4D97-AF65-F5344CB8AC3E}">
        <p14:creationId xmlns:p14="http://schemas.microsoft.com/office/powerpoint/2010/main" val="3407174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F8CAB-DC6D-6D0D-6F8A-258BA772A2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1FED23-C9E2-1E63-2F6A-7CEC08635A55}"/>
              </a:ext>
            </a:extLst>
          </p:cNvPr>
          <p:cNvSpPr>
            <a:spLocks noGrp="1"/>
          </p:cNvSpPr>
          <p:nvPr>
            <p:ph type="ctrTitle"/>
          </p:nvPr>
        </p:nvSpPr>
        <p:spPr/>
        <p:txBody>
          <a:bodyPr>
            <a:normAutofit/>
          </a:bodyPr>
          <a:lstStyle/>
          <a:p>
            <a:r>
              <a:rPr lang="en-US" sz="4400" dirty="0"/>
              <a:t>Unit 1</a:t>
            </a:r>
          </a:p>
        </p:txBody>
      </p:sp>
      <p:sp>
        <p:nvSpPr>
          <p:cNvPr id="3" name="Subtitle 2">
            <a:extLst>
              <a:ext uri="{FF2B5EF4-FFF2-40B4-BE49-F238E27FC236}">
                <a16:creationId xmlns:a16="http://schemas.microsoft.com/office/drawing/2014/main" id="{6AAC5085-DD42-AD5A-4E6C-6885B6B3E12C}"/>
              </a:ext>
            </a:extLst>
          </p:cNvPr>
          <p:cNvSpPr>
            <a:spLocks noGrp="1"/>
          </p:cNvSpPr>
          <p:nvPr>
            <p:ph type="subTitle" idx="1"/>
          </p:nvPr>
        </p:nvSpPr>
        <p:spPr>
          <a:xfrm>
            <a:off x="1097280" y="3922776"/>
            <a:ext cx="7114032" cy="1618488"/>
          </a:xfrm>
        </p:spPr>
        <p:txBody>
          <a:bodyPr>
            <a:normAutofit/>
          </a:bodyPr>
          <a:lstStyle/>
          <a:p>
            <a:r>
              <a:rPr lang="en-US" dirty="0">
                <a:latin typeface="Century Gothic" panose="020B0502020202020204" pitchFamily="34" charset="0"/>
              </a:rPr>
              <a:t>Post-exposure Prophylaxis Initiation Assessment </a:t>
            </a:r>
          </a:p>
          <a:p>
            <a:endParaRPr lang="en-US" sz="4400" dirty="0"/>
          </a:p>
        </p:txBody>
      </p:sp>
    </p:spTree>
    <p:extLst>
      <p:ext uri="{BB962C8B-B14F-4D97-AF65-F5344CB8AC3E}">
        <p14:creationId xmlns:p14="http://schemas.microsoft.com/office/powerpoint/2010/main" val="2223578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8A871-2D35-253B-978E-742A632CBB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4204CD-AEFF-38BC-B59A-081D39182426}"/>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1 Learning Objectives</a:t>
            </a:r>
          </a:p>
        </p:txBody>
      </p:sp>
      <p:grpSp>
        <p:nvGrpSpPr>
          <p:cNvPr id="6" name="Google Shape;128;g3c251c46353_0_71">
            <a:extLst>
              <a:ext uri="{FF2B5EF4-FFF2-40B4-BE49-F238E27FC236}">
                <a16:creationId xmlns:a16="http://schemas.microsoft.com/office/drawing/2014/main" id="{768206CB-0DE3-BD04-6D21-13D1EAB4830D}"/>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5E29434C-C54C-E7B3-96FE-3BAB9171CEB1}"/>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a:buSzPts val="1800"/>
              </a:pPr>
              <a:endParaRPr sz="1350"/>
            </a:p>
          </p:txBody>
        </p:sp>
        <p:sp>
          <p:nvSpPr>
            <p:cNvPr id="8" name="Google Shape;130;g3c251c46353_0_71">
              <a:extLst>
                <a:ext uri="{FF2B5EF4-FFF2-40B4-BE49-F238E27FC236}">
                  <a16:creationId xmlns:a16="http://schemas.microsoft.com/office/drawing/2014/main" id="{061F8F37-E9BB-8E3E-4F59-EC2E6D1108DA}"/>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Post-exposure Prophylaxis</a:t>
              </a:r>
            </a:p>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Post-exposure Prophylaxis Initiation Requirements</a:t>
              </a:r>
            </a:p>
            <a:p>
              <a:pPr marL="371475" indent="-285750">
                <a:buClr>
                  <a:schemeClr val="dk1"/>
                </a:buClr>
                <a:buSzPts val="1800"/>
                <a:buFont typeface="Arial" panose="020B0604020202020204" pitchFamily="34" charset="0"/>
                <a:buChar char="•"/>
              </a:pPr>
              <a:endParaRPr lang="en-US" sz="1600" dirty="0">
                <a:solidFill>
                  <a:schemeClr val="dk1"/>
                </a:solidFill>
                <a:latin typeface="Century Gothic"/>
                <a:ea typeface="Century Gothic"/>
                <a:cs typeface="Century Gothic"/>
                <a:sym typeface="Century Gothic"/>
              </a:endParaRPr>
            </a:p>
            <a:p>
              <a:pPr>
                <a:lnSpc>
                  <a:spcPct val="90000"/>
                </a:lnSpc>
              </a:pPr>
              <a:endParaRPr sz="1350" dirty="0">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1619E6B3-B8DE-F019-BFF7-1CC58558DD40}"/>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a:lnSpc>
                  <a:spcPct val="90000"/>
                </a:lnSpc>
                <a:buClr>
                  <a:srgbClr val="FFFFFF"/>
                </a:buClr>
                <a:buSzPts val="2000"/>
              </a:pPr>
              <a:r>
                <a:rPr lang="en-US" sz="2000" dirty="0">
                  <a:solidFill>
                    <a:srgbClr val="FFFFFF"/>
                  </a:solidFill>
                  <a:latin typeface="Poppins"/>
                  <a:ea typeface="Poppins"/>
                  <a:cs typeface="Poppins"/>
                  <a:sym typeface="Poppins"/>
                </a:rPr>
                <a:t>After completing unit 1, participants will be able to describe:​</a:t>
              </a:r>
              <a:endParaRPr sz="2000" dirty="0"/>
            </a:p>
          </p:txBody>
        </p:sp>
      </p:grpSp>
    </p:spTree>
    <p:extLst>
      <p:ext uri="{BB962C8B-B14F-4D97-AF65-F5344CB8AC3E}">
        <p14:creationId xmlns:p14="http://schemas.microsoft.com/office/powerpoint/2010/main" val="1011001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DD5A0-33B3-1187-3B53-6289288649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01568F-673B-4634-B5DA-772719288A99}"/>
              </a:ext>
            </a:extLst>
          </p:cNvPr>
          <p:cNvSpPr>
            <a:spLocks noGrp="1"/>
          </p:cNvSpPr>
          <p:nvPr>
            <p:ph type="ctrTitle"/>
          </p:nvPr>
        </p:nvSpPr>
        <p:spPr>
          <a:xfrm>
            <a:off x="576072" y="738236"/>
            <a:ext cx="7954189" cy="856679"/>
          </a:xfrm>
        </p:spPr>
        <p:txBody>
          <a:bodyPr/>
          <a:lstStyle/>
          <a:p>
            <a:r>
              <a:rPr lang="en-US" sz="3300" dirty="0">
                <a:solidFill>
                  <a:schemeClr val="accent3"/>
                </a:solidFill>
                <a:latin typeface="Century Gothic" panose="020B0502020202020204" pitchFamily="34" charset="0"/>
              </a:rPr>
              <a:t>Overview of Post-exposure Prophylaxis</a:t>
            </a:r>
          </a:p>
        </p:txBody>
      </p:sp>
      <p:sp>
        <p:nvSpPr>
          <p:cNvPr id="6" name="TextBox 5">
            <a:extLst>
              <a:ext uri="{FF2B5EF4-FFF2-40B4-BE49-F238E27FC236}">
                <a16:creationId xmlns:a16="http://schemas.microsoft.com/office/drawing/2014/main" id="{6F738683-9C59-37BA-71D9-E12E3115DBFB}"/>
              </a:ext>
            </a:extLst>
          </p:cNvPr>
          <p:cNvSpPr txBox="1"/>
          <p:nvPr/>
        </p:nvSpPr>
        <p:spPr>
          <a:xfrm>
            <a:off x="508960" y="2659319"/>
            <a:ext cx="7851564" cy="2215991"/>
          </a:xfrm>
          <a:prstGeom prst="rect">
            <a:avLst/>
          </a:prstGeom>
          <a:noFill/>
        </p:spPr>
        <p:txBody>
          <a:bodyPr wrap="square">
            <a:spAutoFit/>
          </a:bodyPr>
          <a:lstStyle/>
          <a:p>
            <a:pPr marL="85725" algn="just">
              <a:spcBef>
                <a:spcPts val="600"/>
              </a:spcBef>
              <a:spcAft>
                <a:spcPts val="600"/>
              </a:spcAft>
              <a:buClr>
                <a:schemeClr val="dk1"/>
              </a:buClr>
              <a:buSzPts val="1800"/>
            </a:pPr>
            <a:r>
              <a:rPr lang="en-US" sz="2200" dirty="0">
                <a:solidFill>
                  <a:schemeClr val="tx1"/>
                </a:solidFill>
                <a:latin typeface="Century Gothic"/>
              </a:rPr>
              <a:t>HIV Post-Exposure Prophylaxis (PEP) is a short-term (28-day) course of combination antiretroviral medicines taken as soon as possible, ideally within 24 hours and no later than 72 hours after potential HIV exposure to prevent infection. </a:t>
            </a:r>
          </a:p>
          <a:p>
            <a:pPr marL="85725" algn="just">
              <a:spcBef>
                <a:spcPts val="600"/>
              </a:spcBef>
              <a:spcAft>
                <a:spcPts val="600"/>
              </a:spcAft>
              <a:buClr>
                <a:schemeClr val="dk1"/>
              </a:buClr>
              <a:buSzPts val="1800"/>
            </a:pPr>
            <a:endParaRPr lang="en-US" sz="1800" dirty="0">
              <a:solidFill>
                <a:schemeClr val="tx1"/>
              </a:solidFill>
              <a:latin typeface="Century Gothic"/>
            </a:endParaRPr>
          </a:p>
        </p:txBody>
      </p:sp>
    </p:spTree>
    <p:extLst>
      <p:ext uri="{BB962C8B-B14F-4D97-AF65-F5344CB8AC3E}">
        <p14:creationId xmlns:p14="http://schemas.microsoft.com/office/powerpoint/2010/main" val="2750253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843888-7259-1182-15BA-0B0992CE839D}"/>
            </a:ext>
          </a:extLst>
        </p:cNvPr>
        <p:cNvGrpSpPr/>
        <p:nvPr/>
      </p:nvGrpSpPr>
      <p:grpSpPr>
        <a:xfrm>
          <a:off x="0" y="0"/>
          <a:ext cx="0" cy="0"/>
          <a:chOff x="0" y="0"/>
          <a:chExt cx="0" cy="0"/>
        </a:xfrm>
      </p:grpSpPr>
      <p:sp>
        <p:nvSpPr>
          <p:cNvPr id="4" name="Google Shape;240;p27">
            <a:extLst>
              <a:ext uri="{FF2B5EF4-FFF2-40B4-BE49-F238E27FC236}">
                <a16:creationId xmlns:a16="http://schemas.microsoft.com/office/drawing/2014/main" id="{0A73EF3C-EE3D-2B19-5521-EFFA34A46957}"/>
              </a:ext>
            </a:extLst>
          </p:cNvPr>
          <p:cNvSpPr txBox="1">
            <a:spLocks noGrp="1"/>
          </p:cNvSpPr>
          <p:nvPr/>
        </p:nvSpPr>
        <p:spPr>
          <a:xfrm>
            <a:off x="387990" y="1736520"/>
            <a:ext cx="8495951" cy="449649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marR="0" lvl="0" indent="0" algn="l" defTabSz="457200" rtl="0" eaLnBrk="1" fontAlgn="auto" latinLnBrk="0" hangingPunct="1">
              <a:lnSpc>
                <a:spcPct val="150000"/>
              </a:lnSpc>
              <a:spcBef>
                <a:spcPts val="360"/>
              </a:spcBef>
              <a:spcAft>
                <a:spcPts val="0"/>
              </a:spcAft>
              <a:buClr>
                <a:prstClr val="black"/>
              </a:buClr>
              <a:buSzPts val="1800"/>
              <a:buFont typeface="Century Gothic"/>
              <a:buNone/>
              <a:tabLst/>
              <a:defRPr/>
            </a:pPr>
            <a:r>
              <a:rPr kumimoji="0" lang="en-CA" sz="1600" b="1" i="0" u="none" strike="noStrike" kern="1200" cap="none" spc="0" normalizeH="0" baseline="0" noProof="0" dirty="0">
                <a:ln>
                  <a:noFill/>
                </a:ln>
                <a:solidFill>
                  <a:prstClr val="black"/>
                </a:solidFill>
                <a:effectLst/>
                <a:uLnTx/>
                <a:uFillTx/>
                <a:latin typeface="Century Gothic"/>
                <a:sym typeface="Century Gothic"/>
              </a:rPr>
              <a:t>Before </a:t>
            </a:r>
            <a:r>
              <a:rPr lang="en-CA" sz="1600" b="1" dirty="0">
                <a:solidFill>
                  <a:prstClr val="black"/>
                </a:solidFill>
              </a:rPr>
              <a:t>initiating a client on PEP</a:t>
            </a:r>
            <a:r>
              <a:rPr kumimoji="0" lang="en-CA" sz="1600" b="1" i="0" u="none" strike="noStrike" kern="1200" cap="none" spc="0" normalizeH="0" baseline="0" noProof="0" dirty="0">
                <a:ln>
                  <a:noFill/>
                </a:ln>
                <a:solidFill>
                  <a:prstClr val="black"/>
                </a:solidFill>
                <a:effectLst/>
                <a:uLnTx/>
                <a:uFillTx/>
                <a:latin typeface="Century Gothic"/>
                <a:sym typeface="Century Gothic"/>
              </a:rPr>
              <a:t>, the following requirements must be </a:t>
            </a:r>
            <a:r>
              <a:rPr lang="en-CA" sz="1600" b="1" dirty="0">
                <a:solidFill>
                  <a:prstClr val="black"/>
                </a:solidFill>
              </a:rPr>
              <a:t>met</a:t>
            </a:r>
            <a:r>
              <a:rPr kumimoji="0" lang="en-CA" sz="1600" b="1" i="0" u="none" strike="noStrike" kern="1200" cap="none" spc="0" normalizeH="0" baseline="0" noProof="0" dirty="0">
                <a:ln>
                  <a:noFill/>
                </a:ln>
                <a:solidFill>
                  <a:prstClr val="black"/>
                </a:solidFill>
                <a:effectLst/>
                <a:uLnTx/>
                <a:uFillTx/>
                <a:latin typeface="Century Gothic"/>
                <a:sym typeface="Century Gothic"/>
              </a:rPr>
              <a:t>: </a:t>
            </a:r>
            <a:endParaRPr kumimoji="0" sz="1600" b="1" i="0" u="none" strike="noStrike" kern="1200" cap="none" spc="0" normalizeH="0" baseline="0" noProof="0" dirty="0">
              <a:ln>
                <a:noFill/>
              </a:ln>
              <a:solidFill>
                <a:prstClr val="black"/>
              </a:solidFill>
              <a:effectLst/>
              <a:uLnTx/>
              <a:uFillTx/>
              <a:latin typeface="Century Gothic"/>
              <a:sym typeface="Century Gothic"/>
            </a:endParaRP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sym typeface="Century Gothic"/>
              </a:rPr>
              <a:t>Pre-test counseling , including assessment of risk exposure </a:t>
            </a: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sym typeface="Century Gothic"/>
              </a:rPr>
              <a:t>HIV test within 72 hours of potential exposure</a:t>
            </a: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sym typeface="Century Gothic"/>
              </a:rPr>
              <a:t>If HIV-negative, initiate PEP</a:t>
            </a: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lang="en-US" sz="1600" dirty="0">
                <a:solidFill>
                  <a:prstClr val="black"/>
                </a:solidFill>
              </a:rPr>
              <a:t>I</a:t>
            </a:r>
            <a:r>
              <a:rPr kumimoji="0" lang="en-US" sz="1600" b="0" i="0" u="none" strike="noStrike" kern="1200" cap="none" spc="0" normalizeH="0" baseline="0" noProof="0" dirty="0">
                <a:ln>
                  <a:noFill/>
                </a:ln>
                <a:solidFill>
                  <a:prstClr val="black"/>
                </a:solidFill>
                <a:effectLst/>
                <a:uLnTx/>
                <a:uFillTx/>
                <a:latin typeface="Century Gothic"/>
                <a:sym typeface="Century Gothic"/>
              </a:rPr>
              <a:t>f HIV test not available, still initiate PEP</a:t>
            </a: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sym typeface="Century Gothic"/>
              </a:rPr>
              <a:t>If exposure is &gt;72 hours, do not provide PEP and repeat HIV test after 28 days and again in 3 months if HIV-negative</a:t>
            </a: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sym typeface="Century Gothic"/>
              </a:rPr>
              <a:t>Post-test counselling </a:t>
            </a:r>
          </a:p>
          <a:p>
            <a:pPr marL="107950" marR="0" lvl="0" indent="0" algn="l" defTabSz="457200" rtl="0" eaLnBrk="1" fontAlgn="auto" latinLnBrk="0" hangingPunct="1">
              <a:lnSpc>
                <a:spcPct val="100000"/>
              </a:lnSpc>
              <a:spcBef>
                <a:spcPts val="600"/>
              </a:spcBef>
              <a:spcAft>
                <a:spcPts val="600"/>
              </a:spcAft>
              <a:buClr>
                <a:prstClr val="black"/>
              </a:buClr>
              <a:buSzPts val="1900"/>
              <a:buNone/>
              <a:tabLst/>
              <a:defRPr/>
            </a:pPr>
            <a:r>
              <a:rPr lang="en-US" sz="1600" b="1" dirty="0">
                <a:solidFill>
                  <a:prstClr val="black"/>
                </a:solidFill>
              </a:rPr>
              <a:t>Remember to emphasize: </a:t>
            </a:r>
            <a:endParaRPr kumimoji="0" lang="en-US" sz="1600" b="1" i="0" u="none" strike="noStrike" kern="1200" cap="none" spc="0" normalizeH="0" baseline="0" noProof="0" dirty="0">
              <a:ln>
                <a:noFill/>
              </a:ln>
              <a:solidFill>
                <a:prstClr val="black"/>
              </a:solidFill>
              <a:effectLst/>
              <a:uLnTx/>
              <a:uFillTx/>
              <a:latin typeface="Century Gothic"/>
              <a:sym typeface="Century Gothic"/>
            </a:endParaRP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sym typeface="Century Gothic"/>
              </a:rPr>
              <a:t>PEP is effective only if client is adherent </a:t>
            </a: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sym typeface="Century Gothic"/>
              </a:rPr>
              <a:t>Client may experience some minor side effects</a:t>
            </a:r>
          </a:p>
          <a:p>
            <a:pPr marL="457200" marR="0" lvl="0" indent="-228600" algn="l" defTabSz="457200" rtl="0" eaLnBrk="1" fontAlgn="auto" latinLnBrk="0" hangingPunct="1">
              <a:lnSpc>
                <a:spcPct val="100000"/>
              </a:lnSpc>
              <a:spcBef>
                <a:spcPts val="360"/>
              </a:spcBef>
              <a:spcAft>
                <a:spcPts val="0"/>
              </a:spcAft>
              <a:buClr>
                <a:prstClr val="black"/>
              </a:buClr>
              <a:buSzPts val="1800"/>
              <a:buFont typeface="Noto Sans Symbols"/>
              <a:buNone/>
              <a:tabLst/>
              <a:defRPr/>
            </a:pPr>
            <a:endParaRPr kumimoji="0" sz="2400" b="0" i="0" u="none" strike="noStrike" kern="1200" cap="none" spc="0" normalizeH="0" baseline="0" noProof="0" dirty="0">
              <a:ln>
                <a:noFill/>
              </a:ln>
              <a:solidFill>
                <a:prstClr val="black"/>
              </a:solidFill>
              <a:effectLst/>
              <a:uLnTx/>
              <a:uFillTx/>
              <a:latin typeface="Century Gothic"/>
              <a:sym typeface="Century Gothic"/>
            </a:endParaRPr>
          </a:p>
        </p:txBody>
      </p:sp>
      <p:sp>
        <p:nvSpPr>
          <p:cNvPr id="8" name="TextBox 7">
            <a:extLst>
              <a:ext uri="{FF2B5EF4-FFF2-40B4-BE49-F238E27FC236}">
                <a16:creationId xmlns:a16="http://schemas.microsoft.com/office/drawing/2014/main" id="{9C2B6423-D64D-816D-6347-680528A7775D}"/>
              </a:ext>
            </a:extLst>
          </p:cNvPr>
          <p:cNvSpPr txBox="1"/>
          <p:nvPr/>
        </p:nvSpPr>
        <p:spPr>
          <a:xfrm>
            <a:off x="387990" y="961595"/>
            <a:ext cx="8495951"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4EA72E">
                    <a:lumMod val="75000"/>
                  </a:srgbClr>
                </a:solidFill>
                <a:effectLst/>
                <a:uLnTx/>
                <a:uFillTx/>
                <a:latin typeface="Century Gothic" panose="020B0502020202020204" pitchFamily="34" charset="0"/>
                <a:ea typeface="+mn-ea"/>
                <a:cs typeface="+mn-cs"/>
              </a:rPr>
              <a:t>PEP Assessment &amp; Initiation Requirements</a:t>
            </a:r>
          </a:p>
        </p:txBody>
      </p:sp>
    </p:spTree>
    <p:extLst>
      <p:ext uri="{BB962C8B-B14F-4D97-AF65-F5344CB8AC3E}">
        <p14:creationId xmlns:p14="http://schemas.microsoft.com/office/powerpoint/2010/main" val="551408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93ED8E-D5F7-85D1-B009-ECBAE6D279B8}"/>
            </a:ext>
          </a:extLst>
        </p:cNvPr>
        <p:cNvGrpSpPr/>
        <p:nvPr/>
      </p:nvGrpSpPr>
      <p:grpSpPr>
        <a:xfrm>
          <a:off x="0" y="0"/>
          <a:ext cx="0" cy="0"/>
          <a:chOff x="0" y="0"/>
          <a:chExt cx="0" cy="0"/>
        </a:xfrm>
      </p:grpSpPr>
      <p:sp>
        <p:nvSpPr>
          <p:cNvPr id="4" name="Google Shape;240;p27">
            <a:extLst>
              <a:ext uri="{FF2B5EF4-FFF2-40B4-BE49-F238E27FC236}">
                <a16:creationId xmlns:a16="http://schemas.microsoft.com/office/drawing/2014/main" id="{75E55DAC-EE1D-B3E1-6590-40CE1CE35900}"/>
              </a:ext>
            </a:extLst>
          </p:cNvPr>
          <p:cNvSpPr txBox="1">
            <a:spLocks noGrp="1"/>
          </p:cNvSpPr>
          <p:nvPr/>
        </p:nvSpPr>
        <p:spPr>
          <a:xfrm>
            <a:off x="387990" y="1736520"/>
            <a:ext cx="8495951" cy="69628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107950" marR="0" lvl="0" indent="0" algn="l" defTabSz="457200" rtl="0" eaLnBrk="1" fontAlgn="auto" latinLnBrk="0" hangingPunct="1">
              <a:lnSpc>
                <a:spcPct val="100000"/>
              </a:lnSpc>
              <a:spcBef>
                <a:spcPts val="600"/>
              </a:spcBef>
              <a:spcAft>
                <a:spcPts val="600"/>
              </a:spcAft>
              <a:buClr>
                <a:prstClr val="black"/>
              </a:buClr>
              <a:buSzPts val="1900"/>
              <a:buNone/>
              <a:tabLst/>
              <a:defRPr/>
            </a:pPr>
            <a:r>
              <a:rPr kumimoji="0" lang="en-US" sz="1600" b="0" i="0" u="none" strike="noStrike" kern="1200" cap="none" spc="0" normalizeH="0" baseline="0" noProof="0" dirty="0">
                <a:ln>
                  <a:noFill/>
                </a:ln>
                <a:solidFill>
                  <a:prstClr val="black"/>
                </a:solidFill>
                <a:effectLst/>
                <a:uLnTx/>
                <a:uFillTx/>
                <a:latin typeface="Century Gothic"/>
                <a:sym typeface="Century Gothic"/>
              </a:rPr>
              <a:t>Potential Exposure and Risk Categorization Pre-test counseling , including assessment of risk exposure </a:t>
            </a:r>
            <a:endParaRPr lang="en-US" dirty="0">
              <a:solidFill>
                <a:prstClr val="black"/>
              </a:solidFill>
            </a:endParaRPr>
          </a:p>
          <a:p>
            <a:pPr marL="107950" marR="0" lvl="0" indent="0" algn="l" defTabSz="457200" rtl="0" eaLnBrk="1" fontAlgn="auto" latinLnBrk="0" hangingPunct="1">
              <a:lnSpc>
                <a:spcPct val="100000"/>
              </a:lnSpc>
              <a:spcBef>
                <a:spcPts val="600"/>
              </a:spcBef>
              <a:spcAft>
                <a:spcPts val="600"/>
              </a:spcAft>
              <a:buClr>
                <a:prstClr val="black"/>
              </a:buClr>
              <a:buSzPts val="1900"/>
              <a:buNone/>
              <a:tabLst/>
              <a:defRPr/>
            </a:pPr>
            <a:endParaRPr kumimoji="0" lang="en-US" sz="1600" b="0" i="0" u="none" strike="noStrike" kern="1200" cap="none" spc="0" normalizeH="0" baseline="0" noProof="0" dirty="0">
              <a:ln>
                <a:noFill/>
              </a:ln>
              <a:solidFill>
                <a:prstClr val="black"/>
              </a:solidFill>
              <a:effectLst/>
              <a:uLnTx/>
              <a:uFillTx/>
              <a:latin typeface="Century Gothic"/>
              <a:sym typeface="Century Gothic"/>
            </a:endParaRPr>
          </a:p>
        </p:txBody>
      </p:sp>
      <p:sp>
        <p:nvSpPr>
          <p:cNvPr id="8" name="TextBox 7">
            <a:extLst>
              <a:ext uri="{FF2B5EF4-FFF2-40B4-BE49-F238E27FC236}">
                <a16:creationId xmlns:a16="http://schemas.microsoft.com/office/drawing/2014/main" id="{11F681EC-C0DE-9BCD-32E7-F6D1254B2E2F}"/>
              </a:ext>
            </a:extLst>
          </p:cNvPr>
          <p:cNvSpPr txBox="1"/>
          <p:nvPr/>
        </p:nvSpPr>
        <p:spPr>
          <a:xfrm>
            <a:off x="387990" y="961595"/>
            <a:ext cx="8749717"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4EA72E">
                    <a:lumMod val="75000"/>
                  </a:srgbClr>
                </a:solidFill>
                <a:effectLst/>
                <a:uLnTx/>
                <a:uFillTx/>
                <a:latin typeface="Century Gothic" panose="020B0502020202020204" pitchFamily="34" charset="0"/>
                <a:ea typeface="+mn-ea"/>
                <a:cs typeface="+mn-cs"/>
              </a:rPr>
              <a:t>Pisk Exposure</a:t>
            </a:r>
            <a:r>
              <a:rPr lang="en-US" sz="3300" dirty="0">
                <a:solidFill>
                  <a:srgbClr val="4EA72E">
                    <a:lumMod val="75000"/>
                  </a:srgbClr>
                </a:solidFill>
                <a:latin typeface="Century Gothic" panose="020B0502020202020204" pitchFamily="34" charset="0"/>
              </a:rPr>
              <a:t>e and Available P</a:t>
            </a:r>
            <a:r>
              <a:rPr kumimoji="0" lang="en-US" sz="3300" b="0" i="0" u="none" strike="noStrike" kern="1200" cap="none" spc="0" normalizeH="0" baseline="0" noProof="0" dirty="0">
                <a:ln>
                  <a:noFill/>
                </a:ln>
                <a:solidFill>
                  <a:srgbClr val="4EA72E">
                    <a:lumMod val="75000"/>
                  </a:srgbClr>
                </a:solidFill>
                <a:effectLst/>
                <a:uLnTx/>
                <a:uFillTx/>
                <a:latin typeface="Century Gothic" panose="020B0502020202020204" pitchFamily="34" charset="0"/>
                <a:ea typeface="+mn-ea"/>
                <a:cs typeface="+mn-cs"/>
              </a:rPr>
              <a:t>EP Options</a:t>
            </a:r>
          </a:p>
        </p:txBody>
      </p:sp>
      <p:pic>
        <p:nvPicPr>
          <p:cNvPr id="2" name="Google Shape;138;p7">
            <a:extLst>
              <a:ext uri="{FF2B5EF4-FFF2-40B4-BE49-F238E27FC236}">
                <a16:creationId xmlns:a16="http://schemas.microsoft.com/office/drawing/2014/main" id="{46ACB94F-4A81-AF89-6D42-302DA9BA5E89}"/>
              </a:ext>
            </a:extLst>
          </p:cNvPr>
          <p:cNvPicPr preferRelativeResize="0"/>
          <p:nvPr/>
        </p:nvPicPr>
        <p:blipFill rotWithShape="1">
          <a:blip r:embed="rId2">
            <a:alphaModFix/>
          </a:blip>
          <a:srcRect l="1039" t="2292" r="742"/>
          <a:stretch>
            <a:fillRect/>
          </a:stretch>
        </p:blipFill>
        <p:spPr>
          <a:xfrm>
            <a:off x="830509" y="2743200"/>
            <a:ext cx="7633983" cy="2864948"/>
          </a:xfrm>
          <a:prstGeom prst="rect">
            <a:avLst/>
          </a:prstGeom>
          <a:noFill/>
          <a:ln>
            <a:solidFill>
              <a:schemeClr val="tx1"/>
            </a:solidFill>
          </a:ln>
        </p:spPr>
      </p:pic>
    </p:spTree>
    <p:extLst>
      <p:ext uri="{BB962C8B-B14F-4D97-AF65-F5344CB8AC3E}">
        <p14:creationId xmlns:p14="http://schemas.microsoft.com/office/powerpoint/2010/main" val="2553886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127C4-14A6-1177-583E-EFE22E5C1D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73EBCD-1949-FFF7-3165-CAD6B9267422}"/>
              </a:ext>
            </a:extLst>
          </p:cNvPr>
          <p:cNvSpPr>
            <a:spLocks noGrp="1"/>
          </p:cNvSpPr>
          <p:nvPr>
            <p:ph type="ctrTitle"/>
          </p:nvPr>
        </p:nvSpPr>
        <p:spPr/>
        <p:txBody>
          <a:bodyPr>
            <a:normAutofit/>
          </a:bodyPr>
          <a:lstStyle/>
          <a:p>
            <a:r>
              <a:rPr lang="en-US" sz="4400" dirty="0"/>
              <a:t>Unit 2</a:t>
            </a:r>
          </a:p>
        </p:txBody>
      </p:sp>
      <p:sp>
        <p:nvSpPr>
          <p:cNvPr id="3" name="Subtitle 2">
            <a:extLst>
              <a:ext uri="{FF2B5EF4-FFF2-40B4-BE49-F238E27FC236}">
                <a16:creationId xmlns:a16="http://schemas.microsoft.com/office/drawing/2014/main" id="{F346A1C0-1E81-A817-ADAF-F89EAAC7090B}"/>
              </a:ext>
            </a:extLst>
          </p:cNvPr>
          <p:cNvSpPr>
            <a:spLocks noGrp="1"/>
          </p:cNvSpPr>
          <p:nvPr>
            <p:ph type="subTitle" idx="1"/>
          </p:nvPr>
        </p:nvSpPr>
        <p:spPr>
          <a:xfrm>
            <a:off x="1097280" y="3922776"/>
            <a:ext cx="7114032" cy="1618488"/>
          </a:xfrm>
        </p:spPr>
        <p:txBody>
          <a:bodyPr>
            <a:normAutofit/>
          </a:bodyPr>
          <a:lstStyle/>
          <a:p>
            <a:r>
              <a:rPr lang="en-US" dirty="0">
                <a:latin typeface="Century Gothic" panose="020B0502020202020204" pitchFamily="34" charset="0"/>
              </a:rPr>
              <a:t>Post-exposure Prophylaxis Completion Assessment </a:t>
            </a:r>
          </a:p>
          <a:p>
            <a:endParaRPr lang="en-US" sz="4400" dirty="0"/>
          </a:p>
        </p:txBody>
      </p:sp>
    </p:spTree>
    <p:extLst>
      <p:ext uri="{BB962C8B-B14F-4D97-AF65-F5344CB8AC3E}">
        <p14:creationId xmlns:p14="http://schemas.microsoft.com/office/powerpoint/2010/main" val="4286511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2EABE8-715B-BA7F-4ED8-E173E3FE0F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5FB0D9-6231-A536-656B-37330405F170}"/>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2 Learning Objectives</a:t>
            </a:r>
          </a:p>
        </p:txBody>
      </p:sp>
      <p:grpSp>
        <p:nvGrpSpPr>
          <p:cNvPr id="6" name="Google Shape;128;g3c251c46353_0_71">
            <a:extLst>
              <a:ext uri="{FF2B5EF4-FFF2-40B4-BE49-F238E27FC236}">
                <a16:creationId xmlns:a16="http://schemas.microsoft.com/office/drawing/2014/main" id="{75DFF9AE-254D-79FD-7EE4-6D8BD5C1B021}"/>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F28CB7AE-0822-DB57-5397-60A3365CB172}"/>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FBE8EEB7-55A4-937B-5169-AEBDEE41E2F9}"/>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Post-exposure Prophylaxis Completion Requirements</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818AF204-7D18-6DC6-F201-C424774B2A4C}"/>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2,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3769374071"/>
      </p:ext>
    </p:extLst>
  </p:cSld>
  <p:clrMapOvr>
    <a:masterClrMapping/>
  </p:clrMapOvr>
</p:sld>
</file>

<file path=ppt/theme/theme1.xml><?xml version="1.0" encoding="utf-8"?>
<a:theme xmlns:a="http://schemas.openxmlformats.org/drawingml/2006/main" name="MOH PrEP Training">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436</TotalTime>
  <Words>601</Words>
  <Application>Microsoft Office PowerPoint</Application>
  <PresentationFormat>On-screen Show (4:3)</PresentationFormat>
  <Paragraphs>67</Paragraphs>
  <Slides>17</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17</vt:i4>
      </vt:variant>
    </vt:vector>
  </HeadingPairs>
  <TitlesOfParts>
    <vt:vector size="27" baseType="lpstr">
      <vt:lpstr>Aptos</vt:lpstr>
      <vt:lpstr>Aptos Display</vt:lpstr>
      <vt:lpstr>Arial</vt:lpstr>
      <vt:lpstr>Century Gothic</vt:lpstr>
      <vt:lpstr>Courier New</vt:lpstr>
      <vt:lpstr>Noto Sans Symbols</vt:lpstr>
      <vt:lpstr>Poppins</vt:lpstr>
      <vt:lpstr>Times New Roman</vt:lpstr>
      <vt:lpstr>MOH PrEP Training</vt:lpstr>
      <vt:lpstr>1_Office Theme</vt:lpstr>
      <vt:lpstr>Module 8</vt:lpstr>
      <vt:lpstr>Module 8 Units</vt:lpstr>
      <vt:lpstr>Unit 1</vt:lpstr>
      <vt:lpstr>Unit 1 Learning Objectives</vt:lpstr>
      <vt:lpstr>Overview of Post-exposure Prophylaxis</vt:lpstr>
      <vt:lpstr>PowerPoint Presentation</vt:lpstr>
      <vt:lpstr>PowerPoint Presentation</vt:lpstr>
      <vt:lpstr>Unit 2</vt:lpstr>
      <vt:lpstr>Unit 2 Learning Objectives</vt:lpstr>
      <vt:lpstr>PowerPoint Presentation</vt:lpstr>
      <vt:lpstr>PowerPoint Presentation</vt:lpstr>
      <vt:lpstr>Unit 3</vt:lpstr>
      <vt:lpstr>Unit 3 Learning Objectives</vt:lpstr>
      <vt:lpstr>PowerPoint Presentation</vt:lpstr>
      <vt:lpstr>Key Takeaways</vt:lpstr>
      <vt:lpstr>Scenario </vt:lpstr>
      <vt:lpstr>PowerPoint Presentation</vt:lpstr>
    </vt:vector>
  </TitlesOfParts>
  <Company>Department of State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8</dc:title>
  <dc:creator>Musonda, Musonda (Lusaka)</dc:creator>
  <cp:lastModifiedBy>Chimika Phiri</cp:lastModifiedBy>
  <cp:revision>22</cp:revision>
  <dcterms:created xsi:type="dcterms:W3CDTF">2026-02-03T12:22:00Z</dcterms:created>
  <dcterms:modified xsi:type="dcterms:W3CDTF">2026-02-16T19:01:19Z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665d9ee-429a-4d5f-97cc-cfb56e044a6e_Enabled">
    <vt:lpwstr>true</vt:lpwstr>
  </property>
  <property fmtid="{D5CDD505-2E9C-101B-9397-08002B2CF9AE}" pid="3" name="MSIP_Label_1665d9ee-429a-4d5f-97cc-cfb56e044a6e_SetDate">
    <vt:lpwstr>2026-02-03T12:44:06Z</vt:lpwstr>
  </property>
  <property fmtid="{D5CDD505-2E9C-101B-9397-08002B2CF9AE}" pid="4" name="MSIP_Label_1665d9ee-429a-4d5f-97cc-cfb56e044a6e_Method">
    <vt:lpwstr>Privileged</vt:lpwstr>
  </property>
  <property fmtid="{D5CDD505-2E9C-101B-9397-08002B2CF9AE}" pid="5" name="MSIP_Label_1665d9ee-429a-4d5f-97cc-cfb56e044a6e_Name">
    <vt:lpwstr>1665d9ee-429a-4d5f-97cc-cfb56e044a6e</vt:lpwstr>
  </property>
  <property fmtid="{D5CDD505-2E9C-101B-9397-08002B2CF9AE}" pid="6" name="MSIP_Label_1665d9ee-429a-4d5f-97cc-cfb56e044a6e_SiteId">
    <vt:lpwstr>66cf5074-5afe-48d1-a691-a12b2121f44b</vt:lpwstr>
  </property>
  <property fmtid="{D5CDD505-2E9C-101B-9397-08002B2CF9AE}" pid="7" name="MSIP_Label_1665d9ee-429a-4d5f-97cc-cfb56e044a6e_ActionId">
    <vt:lpwstr>bc89a10c-aeab-43d6-bd2a-59d34ee1ba4c</vt:lpwstr>
  </property>
  <property fmtid="{D5CDD505-2E9C-101B-9397-08002B2CF9AE}" pid="8" name="MSIP_Label_1665d9ee-429a-4d5f-97cc-cfb56e044a6e_ContentBits">
    <vt:lpwstr>0</vt:lpwstr>
  </property>
  <property fmtid="{D5CDD505-2E9C-101B-9397-08002B2CF9AE}" pid="9" name="MSIP_Label_1665d9ee-429a-4d5f-97cc-cfb56e044a6e_Tag">
    <vt:lpwstr>10, 0, 1, 1</vt:lpwstr>
  </property>
</Properties>
</file>